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notesMasterIdLst>
    <p:notesMasterId r:id="rId12"/>
  </p:notesMasterIdLst>
  <p:sldIdLst>
    <p:sldId id="289" r:id="rId2"/>
    <p:sldId id="278" r:id="rId3"/>
    <p:sldId id="300" r:id="rId4"/>
    <p:sldId id="263" r:id="rId5"/>
    <p:sldId id="265" r:id="rId6"/>
    <p:sldId id="284" r:id="rId7"/>
    <p:sldId id="283" r:id="rId8"/>
    <p:sldId id="299" r:id="rId9"/>
    <p:sldId id="301" r:id="rId10"/>
    <p:sldId id="30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3792" autoAdjust="0"/>
  </p:normalViewPr>
  <p:slideViewPr>
    <p:cSldViewPr snapToGrid="0" snapToObjects="1">
      <p:cViewPr varScale="1">
        <p:scale>
          <a:sx n="80" d="100"/>
          <a:sy n="80" d="100"/>
        </p:scale>
        <p:origin x="71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1143000" y="685800"/>
            <a:ext cx="4572000" cy="3429000"/>
          </a:xfrm>
          <a:prstGeom prst="rect">
            <a:avLst/>
          </a:prstGeom>
        </p:spPr>
        <p:txBody>
          <a:bodyPr/>
          <a:lstStyle/>
          <a:p>
            <a:endParaRPr/>
          </a:p>
        </p:txBody>
      </p:sp>
      <p:sp>
        <p:nvSpPr>
          <p:cNvPr id="504" name="Shape 5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ideella engagemanget är en förenings viktigaste resurs men samtidigt en resurs som det råder konstant brist på i många föreningar. För att vi ska kunna förvalta resursen på ett bra sätt behöver vi veta hur den fungerar. Vad får någon att engagera sig ideellt? Vad får vissa att stanna kvar år efter år medan andra hoppar av? Och vad kan ledarskapet göra för att stärka engagemanget? Eller i varje fall inte kväva det engagemang som medlemmarna har med sig in. </a:t>
            </a:r>
          </a:p>
          <a:p>
            <a:endParaRPr lang="sv-SE" dirty="0"/>
          </a:p>
          <a:p>
            <a:r>
              <a:rPr lang="sv-SE" dirty="0"/>
              <a:t>I den här boken försöker jag besvara dessa frågor, eller snarare visa att det finns många olika svar som kan komplettera varandra men också komma i konflikt med varandra. Jag vill göra saker konkret och tydligt, men samtidigt visa på komplexiteten. Boken bygger på min egen och andras forskning och är grundad i teori om människors motivation. Den är full av exempel från verkliga föreningar, men innehåller också konkreta tips och diskussionsfrågor.</a:t>
            </a:r>
          </a:p>
          <a:p>
            <a:endParaRPr lang="sv-SE" dirty="0"/>
          </a:p>
          <a:p>
            <a:r>
              <a:rPr lang="sv-SE" dirty="0"/>
              <a:t>Jag vill börja med att göra en reflektion över själva premissen för boken, nämligen att motivera ideella -&gt;</a:t>
            </a:r>
          </a:p>
        </p:txBody>
      </p:sp>
    </p:spTree>
    <p:extLst>
      <p:ext uri="{BB962C8B-B14F-4D97-AF65-F5344CB8AC3E}">
        <p14:creationId xmlns:p14="http://schemas.microsoft.com/office/powerpoint/2010/main" val="401107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rPr lang="sv-SE" dirty="0"/>
              <a:t>Att motivera ideella kan låta paradoxalt. Ideella är väl redan motiverade? Att motivera någon betyder för många att få någon annan att göra något denne egentligen inte vill, till exempel med hjälp av belöningar och bestraffningar. Detta tänk håller inte i ideellt arbete eftersom en ordförande inte har oppositionsmakt för att bestraffa eller ekonomiska resurser att belöna. Istället gäller det att ha ett ledarskap som kan stärka medlemmarnas inre motivation; att skapa en miljö där de kan motivera sig själva. </a:t>
            </a:r>
          </a:p>
          <a:p>
            <a:endParaRPr lang="sv-SE" dirty="0"/>
          </a:p>
          <a:p>
            <a:r>
              <a:rPr lang="sv-SE" dirty="0"/>
              <a:t>Låt oss nu gå ut och pröva dessa idealistiska tankar i den konkreta verkligheten. Hur ser det ut med motivationen bland föreningsaktiva? -&gt;</a:t>
            </a:r>
            <a:endParaRPr dirty="0"/>
          </a:p>
        </p:txBody>
      </p:sp>
    </p:spTree>
    <p:extLst>
      <p:ext uri="{BB962C8B-B14F-4D97-AF65-F5344CB8AC3E}">
        <p14:creationId xmlns:p14="http://schemas.microsoft.com/office/powerpoint/2010/main" val="101779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noRot="1" noChangeAspect="1"/>
          </p:cNvSpPr>
          <p:nvPr>
            <p:ph type="sldImg"/>
          </p:nvPr>
        </p:nvSpPr>
        <p:spPr>
          <a:prstGeom prst="rect">
            <a:avLst/>
          </a:prstGeom>
        </p:spPr>
        <p:txBody>
          <a:bodyPr/>
          <a:lstStyle/>
          <a:p>
            <a:endParaRPr/>
          </a:p>
        </p:txBody>
      </p:sp>
      <p:sp>
        <p:nvSpPr>
          <p:cNvPr id="661" name="Shape 661"/>
          <p:cNvSpPr>
            <a:spLocks noGrp="1"/>
          </p:cNvSpPr>
          <p:nvPr>
            <p:ph type="body" sz="quarter" idx="1"/>
          </p:nvPr>
        </p:nvSpPr>
        <p:spPr>
          <a:prstGeom prst="rect">
            <a:avLst/>
          </a:prstGeom>
        </p:spPr>
        <p:txBody>
          <a:bodyPr/>
          <a:lstStyle/>
          <a:p>
            <a:r>
              <a:rPr lang="sv-SE" dirty="0"/>
              <a:t>1) Brain </a:t>
            </a:r>
            <a:r>
              <a:rPr lang="sv-SE" dirty="0" err="1"/>
              <a:t>writing</a:t>
            </a:r>
            <a:r>
              <a:rPr lang="sv-SE" dirty="0"/>
              <a:t> utan värdering</a:t>
            </a:r>
          </a:p>
          <a:p>
            <a:r>
              <a:rPr lang="sv-SE" dirty="0"/>
              <a:t>2) Brain </a:t>
            </a:r>
            <a:r>
              <a:rPr lang="sv-SE" dirty="0" err="1"/>
              <a:t>storming</a:t>
            </a:r>
            <a:r>
              <a:rPr lang="sv-SE" dirty="0"/>
              <a:t> utan värdering</a:t>
            </a:r>
            <a:endParaRPr dirty="0"/>
          </a:p>
        </p:txBody>
      </p:sp>
    </p:spTree>
    <p:extLst>
      <p:ext uri="{BB962C8B-B14F-4D97-AF65-F5344CB8AC3E}">
        <p14:creationId xmlns:p14="http://schemas.microsoft.com/office/powerpoint/2010/main" val="204033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sv-SE" dirty="0"/>
              <a:t>Många föreningar lider av att det är svårt att motivera människor, men de behöver tänka ett varv till för att förstå varför folk är omotiverade samt vad som skulle kunna göra dem mer motiverade. Läs citatet och fundera över följande frågor: Har du träffat Gudrun? Har du varit Gudrun? Det är bra om du känner igen dig i båda rollerna. </a:t>
            </a:r>
          </a:p>
          <a:p>
            <a:endParaRPr lang="sv-SE" dirty="0"/>
          </a:p>
          <a:p>
            <a:r>
              <a:rPr lang="sv-SE" dirty="0"/>
              <a:t>Nu är det dags att fundera på vad det beror på att folk inte engagerar sig? Vad tror Gudrun att det beror på? Vad svarar de andra om Gudrun frågar dem? Ger de hela sanningen? Hur kan man komma ner på djupet och få en mer nyanserad bild?</a:t>
            </a:r>
          </a:p>
          <a:p>
            <a:endParaRPr lang="sv-SE" dirty="0"/>
          </a:p>
          <a:p>
            <a:r>
              <a:rPr lang="sv-SE" dirty="0"/>
              <a:t>Jag kommer nu att presentera några olika svar på frågan varför folk inte engagerar sig och lika många olika svar på hur engagemanget kan stärkas -&gt;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p>
            <a:pPr marL="228600" indent="-228600">
              <a:buAutoNum type="arabicParenR"/>
              <a:defRPr b="1"/>
            </a:pPr>
            <a:r>
              <a:rPr lang="sv-SE" b="0" u="none" dirty="0"/>
              <a:t>Brain </a:t>
            </a:r>
            <a:r>
              <a:rPr lang="sv-SE" b="0" u="none" dirty="0" err="1"/>
              <a:t>writing</a:t>
            </a:r>
            <a:r>
              <a:rPr lang="sv-SE" b="0" u="none" dirty="0"/>
              <a:t> utan värdering</a:t>
            </a:r>
          </a:p>
          <a:p>
            <a:pPr marL="228600" indent="-228600">
              <a:buAutoNum type="arabicParenR"/>
              <a:defRPr b="1"/>
            </a:pPr>
            <a:r>
              <a:rPr lang="sv-SE" b="0" u="none" dirty="0"/>
              <a:t>Brain </a:t>
            </a:r>
            <a:r>
              <a:rPr lang="sv-SE" b="0" u="none" dirty="0" err="1"/>
              <a:t>storming</a:t>
            </a:r>
            <a:r>
              <a:rPr lang="sv-SE" b="0" u="none" dirty="0"/>
              <a:t> utan värdering</a:t>
            </a:r>
          </a:p>
          <a:p>
            <a:pPr marL="228600" indent="-228600">
              <a:buAutoNum type="arabicParenR"/>
              <a:defRPr b="1"/>
            </a:pPr>
            <a:r>
              <a:rPr lang="sv-SE" b="0" u="none" dirty="0"/>
              <a:t>Diskutera de olika förslagen och se om några kan slås samman </a:t>
            </a:r>
          </a:p>
          <a:p>
            <a:pPr marL="228600" indent="-228600">
              <a:buAutoNum type="arabicParenR"/>
              <a:defRPr b="1"/>
            </a:pPr>
            <a:r>
              <a:rPr lang="sv-SE" b="0" u="none" dirty="0"/>
              <a:t>Välj tre (antingen genom konsensus, röstning eller kombination)  </a:t>
            </a:r>
            <a:endParaRPr b="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skapar man ett bra samtalsklimat?</a:t>
            </a:r>
          </a:p>
          <a:p>
            <a:r>
              <a:rPr lang="sv-SE" dirty="0"/>
              <a:t>Hur kommunicerar vi när vi är oense?</a:t>
            </a:r>
          </a:p>
          <a:p>
            <a:pPr marL="171450" indent="-171450">
              <a:buFontTx/>
              <a:buChar char="-"/>
            </a:pPr>
            <a:r>
              <a:rPr lang="sv-SE" dirty="0"/>
              <a:t>Välvillig inställning: vi vill alla att föreningen ska fungera och alla gör sitt bästa</a:t>
            </a:r>
          </a:p>
          <a:p>
            <a:pPr marL="171450" indent="-171450">
              <a:buFontTx/>
              <a:buChar char="-"/>
            </a:pPr>
            <a:r>
              <a:rPr lang="sv-SE" dirty="0"/>
              <a:t>Lyssna aktivt: titta på den som pratar, tänk inte på vad du själv ska säga, avbryt inte</a:t>
            </a:r>
          </a:p>
          <a:p>
            <a:pPr marL="171450" indent="-171450">
              <a:buFontTx/>
              <a:buChar char="-"/>
            </a:pPr>
            <a:r>
              <a:rPr lang="sv-SE" dirty="0"/>
              <a:t>Tala ödmjukt: uppmuntra andras deltagande, håll inte monolog  </a:t>
            </a:r>
          </a:p>
          <a:p>
            <a:pPr marL="171450" indent="-171450">
              <a:buFontTx/>
              <a:buChar char="-"/>
            </a:pPr>
            <a:endParaRPr lang="sv-SE" dirty="0"/>
          </a:p>
          <a:p>
            <a:pPr marL="0" indent="0">
              <a:buFontTx/>
              <a:buNone/>
            </a:pPr>
            <a:r>
              <a:rPr lang="sv-SE" dirty="0"/>
              <a:t>Om detta är svårt att få till kan man behöva tydligare ramar (t.ex. </a:t>
            </a:r>
            <a:r>
              <a:rPr lang="sv-SE" dirty="0" err="1"/>
              <a:t>turodning</a:t>
            </a:r>
            <a:r>
              <a:rPr lang="sv-SE" dirty="0"/>
              <a:t>, räcka upp hand osv)</a:t>
            </a:r>
          </a:p>
          <a:p>
            <a:pPr marL="0" indent="0">
              <a:buFontTx/>
              <a:buNone/>
            </a:pPr>
            <a:endParaRPr lang="sv-SE" dirty="0"/>
          </a:p>
          <a:p>
            <a:pPr marL="0" indent="0">
              <a:buFontTx/>
              <a:buNone/>
            </a:pPr>
            <a:r>
              <a:rPr lang="sv-SE" dirty="0"/>
              <a:t>Olika perspektiv är svårt ibland men det är också det som gör det roligt! Och nödvändigt utveckling</a:t>
            </a:r>
          </a:p>
          <a:p>
            <a:pPr marL="0" indent="0">
              <a:buFontTx/>
              <a:buNone/>
            </a:pPr>
            <a:endParaRPr lang="sv-SE" dirty="0"/>
          </a:p>
        </p:txBody>
      </p:sp>
    </p:spTree>
    <p:extLst>
      <p:ext uri="{BB962C8B-B14F-4D97-AF65-F5344CB8AC3E}">
        <p14:creationId xmlns:p14="http://schemas.microsoft.com/office/powerpoint/2010/main" val="389476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pPr marL="0" indent="0">
              <a:buFontTx/>
              <a:buNone/>
            </a:pPr>
            <a:r>
              <a:rPr lang="sv-SE" dirty="0"/>
              <a:t>Vad kan det bli för konflikter? (fråga gruppen)</a:t>
            </a:r>
          </a:p>
          <a:p>
            <a:pPr marL="0" indent="0">
              <a:buFontTx/>
              <a:buNone/>
            </a:pPr>
            <a:endParaRPr lang="sv-SE" dirty="0"/>
          </a:p>
          <a:p>
            <a:pPr marL="0" indent="0">
              <a:buFontTx/>
              <a:buNone/>
            </a:pPr>
            <a:r>
              <a:rPr lang="sv-SE" dirty="0"/>
              <a:t>Det är okej att ha en konflikt och att tycka olika. Ta inte konflikten personligt – se den istället som ett ting som vi lägger på bordet och pratar om.</a:t>
            </a:r>
          </a:p>
          <a:p>
            <a:pPr marL="171450" indent="-171450">
              <a:buFontTx/>
              <a:buChar char="-"/>
            </a:pPr>
            <a:r>
              <a:rPr lang="sv-SE" dirty="0"/>
              <a:t>Undvik personangrepp och absoluta termer</a:t>
            </a:r>
          </a:p>
          <a:p>
            <a:pPr marL="171450" indent="-171450">
              <a:buFontTx/>
              <a:buChar char="-"/>
            </a:pPr>
            <a:r>
              <a:rPr lang="sv-SE" dirty="0"/>
              <a:t>Var så konkret som möjligt</a:t>
            </a:r>
          </a:p>
          <a:p>
            <a:pPr marL="171450" indent="-171450">
              <a:buFontTx/>
              <a:buChar char="-"/>
            </a:pPr>
            <a:r>
              <a:rPr lang="sv-SE" dirty="0"/>
              <a:t>Kanske feedback-trappan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8900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080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9222F-6951-3F45-90BA-27CAD495734B}"/>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71227C6D-37B2-6545-B107-C6AFF6B7BF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8066431-01EB-E54B-9975-B804A74714EA}"/>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985D45B3-E6A6-CB4B-B8FC-C8E8C74FEC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25EDB7-65B3-7148-9767-18E34D2499E2}"/>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87831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989B5-011D-5748-B59C-3948D167B4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BB24F04-2AE7-F948-B749-ABF0B9821D75}"/>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441C3F4-DC67-2E4B-81D1-1BDEF2D3C099}"/>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08721F34-8E9F-0246-A84A-20B534F8EF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5F1D26-F145-6240-8461-7F4D02ABF91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7538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E6A6A81-C04A-124C-AA4D-725101AF03EC}"/>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D75B2C-97BF-5148-9EDE-5613992CD6F6}"/>
              </a:ext>
            </a:extLst>
          </p:cNvPr>
          <p:cNvSpPr>
            <a:spLocks noGrp="1"/>
          </p:cNvSpPr>
          <p:nvPr>
            <p:ph type="body" orient="vert" idx="1"/>
          </p:nvPr>
        </p:nvSpPr>
        <p:spPr>
          <a:xfrm>
            <a:off x="628650" y="365125"/>
            <a:ext cx="5800725"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2FAD1283-1114-6F4E-B1C7-9C834B9494E1}"/>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B0706818-A1D8-5746-9873-61397B8AFE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0437E3-B296-B84E-97DD-98D9DFADAFE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60812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98837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95" name="Shape 495"/>
          <p:cNvSpPr>
            <a:spLocks noGrp="1"/>
          </p:cNvSpPr>
          <p:nvPr>
            <p:ph type="title"/>
          </p:nvPr>
        </p:nvSpPr>
        <p:spPr>
          <a:xfrm>
            <a:off x="457200" y="273599"/>
            <a:ext cx="8229241" cy="1145162"/>
          </a:xfrm>
          <a:prstGeom prst="rect">
            <a:avLst/>
          </a:prstGeom>
        </p:spPr>
        <p:txBody>
          <a:bodyPr>
            <a:normAutofit/>
          </a:bodyPr>
          <a:lstStyle>
            <a:lvl1pPr algn="l"/>
          </a:lstStyle>
          <a:p>
            <a:r>
              <a:t>Titeltext</a:t>
            </a:r>
          </a:p>
        </p:txBody>
      </p:sp>
      <p:sp>
        <p:nvSpPr>
          <p:cNvPr id="496" name="Shape 496"/>
          <p:cNvSpPr>
            <a:spLocks noGrp="1"/>
          </p:cNvSpPr>
          <p:nvPr>
            <p:ph type="body" idx="1"/>
          </p:nvPr>
        </p:nvSpPr>
        <p:spPr>
          <a:xfrm>
            <a:off x="457200" y="1604519"/>
            <a:ext cx="8046361" cy="3977282"/>
          </a:xfrm>
          <a:prstGeom prst="rect">
            <a:avLst/>
          </a:prstGeom>
        </p:spPr>
        <p:txBody>
          <a:bodyPr/>
          <a:lstStyle>
            <a:lvl1pPr>
              <a:buSzTx/>
              <a:buFontTx/>
              <a:buNone/>
            </a:lvl1pPr>
            <a:lvl2pPr>
              <a:buSzTx/>
              <a:buFontTx/>
              <a:buNone/>
            </a:lvl2pPr>
            <a:lvl3pPr>
              <a:buSzTx/>
              <a:buFontTx/>
              <a:buNone/>
            </a:lvl3pPr>
            <a:lvl4pPr>
              <a:buSzTx/>
              <a:buFontTx/>
              <a:buNone/>
            </a:lvl4pPr>
            <a:lvl5pPr>
              <a:buSzTx/>
              <a:buFont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497" name="Shape 497"/>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15547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C70CB-D404-7A48-8A5C-01910EE9FF6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FF7294-92AA-6246-9C14-64B210BFBCF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55C1EFD-ECE6-504F-BF63-8B4DF2381FF9}"/>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1482B0EB-BC9F-8340-A142-D4910E729A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381CF-6DF6-7848-BB99-559B21C451A9}"/>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9183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77409-52AF-734F-9C55-5ADE89423118}"/>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7C3D8A0-861F-C247-A9BD-0A0EB16B3E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FED68E-066A-2E44-A318-4CC9F0728F0F}"/>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F409D345-A4AD-8748-8122-31F18C3151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7903137-E534-044B-B41F-16625D0049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1263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EF417-0168-FF4C-B7A4-DEE31A3AD9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44BFC5-5D25-AC48-9D74-A795496A7D38}"/>
              </a:ext>
            </a:extLst>
          </p:cNvPr>
          <p:cNvSpPr>
            <a:spLocks noGrp="1"/>
          </p:cNvSpPr>
          <p:nvPr>
            <p:ph sz="half" idx="1"/>
          </p:nvPr>
        </p:nvSpPr>
        <p:spPr>
          <a:xfrm>
            <a:off x="628650" y="1825625"/>
            <a:ext cx="38862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6B053115-DE97-C644-ADEB-4EE1891536E0}"/>
              </a:ext>
            </a:extLst>
          </p:cNvPr>
          <p:cNvSpPr>
            <a:spLocks noGrp="1"/>
          </p:cNvSpPr>
          <p:nvPr>
            <p:ph sz="half" idx="2"/>
          </p:nvPr>
        </p:nvSpPr>
        <p:spPr>
          <a:xfrm>
            <a:off x="4629150" y="1825625"/>
            <a:ext cx="38862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A9596AD5-5460-D248-8884-2727F7FE2CF5}"/>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6" name="Platshållare för sidfot 5">
            <a:extLst>
              <a:ext uri="{FF2B5EF4-FFF2-40B4-BE49-F238E27FC236}">
                <a16:creationId xmlns:a16="http://schemas.microsoft.com/office/drawing/2014/main" id="{C03C0ECE-CD7C-AF4E-881A-A3CFA08AAD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C9AE8-A6BF-D945-8676-570D973A2597}"/>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3792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5F09D1-5321-0E49-8F55-CE6456C664EA}"/>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7983C7-C6D5-C74A-A4AC-9728E34C3C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200C3537-3940-1B4E-BD44-3D3F08D2AF5E}"/>
              </a:ext>
            </a:extLst>
          </p:cNvPr>
          <p:cNvSpPr>
            <a:spLocks noGrp="1"/>
          </p:cNvSpPr>
          <p:nvPr>
            <p:ph sz="half" idx="2"/>
          </p:nvPr>
        </p:nvSpPr>
        <p:spPr>
          <a:xfrm>
            <a:off x="629842" y="2505075"/>
            <a:ext cx="3868340"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A5E7ACD3-C278-8B41-8867-AD2719C4A0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DEC076EC-2B7B-CD40-9C5C-7F63F341FE42}"/>
              </a:ext>
            </a:extLst>
          </p:cNvPr>
          <p:cNvSpPr>
            <a:spLocks noGrp="1"/>
          </p:cNvSpPr>
          <p:nvPr>
            <p:ph sz="quarter" idx="4"/>
          </p:nvPr>
        </p:nvSpPr>
        <p:spPr>
          <a:xfrm>
            <a:off x="4629150" y="2505075"/>
            <a:ext cx="3887391"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AD30C29B-CC9F-1B42-A54B-47D29048A219}"/>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8" name="Platshållare för sidfot 7">
            <a:extLst>
              <a:ext uri="{FF2B5EF4-FFF2-40B4-BE49-F238E27FC236}">
                <a16:creationId xmlns:a16="http://schemas.microsoft.com/office/drawing/2014/main" id="{CA716F72-C011-FB43-97F5-340C9D0CF61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B976671-9C70-2C4F-8044-36440F2FCA6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138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D3424-FB7B-744F-B171-71100DD65E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F1E1FAB-7185-7E43-8FA1-47878170F0F6}"/>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4" name="Platshållare för sidfot 3">
            <a:extLst>
              <a:ext uri="{FF2B5EF4-FFF2-40B4-BE49-F238E27FC236}">
                <a16:creationId xmlns:a16="http://schemas.microsoft.com/office/drawing/2014/main" id="{42234882-7241-C94A-9F35-B6DDB3DC6DD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184B40F-C302-0C4F-8518-6D91FF219CE3}"/>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42083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DBB14C4-599F-DA43-821C-F1837550011E}"/>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3" name="Platshållare för sidfot 2">
            <a:extLst>
              <a:ext uri="{FF2B5EF4-FFF2-40B4-BE49-F238E27FC236}">
                <a16:creationId xmlns:a16="http://schemas.microsoft.com/office/drawing/2014/main" id="{7553B30E-32F7-1C4A-A322-8EC59ABFA3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2BA0B7-8A4D-C34C-9D65-8D1F72917AAB}"/>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6012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A9042-FEA3-6749-8AAC-E4CFEF559731}"/>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7E2582-FE1A-2C4F-B574-1C72BB7723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1DF26343-7B78-4846-A976-2A29840BAC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7DB7610A-5D3E-BF45-83B7-DAD5E7312518}"/>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6" name="Platshållare för sidfot 5">
            <a:extLst>
              <a:ext uri="{FF2B5EF4-FFF2-40B4-BE49-F238E27FC236}">
                <a16:creationId xmlns:a16="http://schemas.microsoft.com/office/drawing/2014/main" id="{11F6680B-7ADD-1F42-80E4-394BEFCA63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A70F5-59DB-EB40-A8F4-A04217DA5748}"/>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2418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7E397-AA70-FA4F-940D-F138DB6B587D}"/>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16BF135-E3D3-114A-81D3-BD5058B40E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BFFEA481-09ED-6E45-BC9B-C92DDAFCF1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D117C11-9EF3-0A4E-A018-57BD0FD3295D}"/>
              </a:ext>
            </a:extLst>
          </p:cNvPr>
          <p:cNvSpPr>
            <a:spLocks noGrp="1"/>
          </p:cNvSpPr>
          <p:nvPr>
            <p:ph type="dt" sz="half" idx="10"/>
          </p:nvPr>
        </p:nvSpPr>
        <p:spPr/>
        <p:txBody>
          <a:bodyPr/>
          <a:lstStyle/>
          <a:p>
            <a:fld id="{7DE2AAA6-029F-CB4F-85A8-447E59574310}" type="datetimeFigureOut">
              <a:rPr lang="sv-SE" smtClean="0"/>
              <a:t>2023-10-25</a:t>
            </a:fld>
            <a:endParaRPr lang="sv-SE"/>
          </a:p>
        </p:txBody>
      </p:sp>
      <p:sp>
        <p:nvSpPr>
          <p:cNvPr id="6" name="Platshållare för sidfot 5">
            <a:extLst>
              <a:ext uri="{FF2B5EF4-FFF2-40B4-BE49-F238E27FC236}">
                <a16:creationId xmlns:a16="http://schemas.microsoft.com/office/drawing/2014/main" id="{B350D6C9-49DC-BD49-8B8C-E576F46B56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93A06C-1B22-644C-BEA9-F954FD6454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7324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816D2BD-E42D-4647-BB22-9FD5DCAFAB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523104-E94D-8E41-ABFE-02014D6B7E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FDCB178-28C9-D741-BBEC-4225A4DC4F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E2AAA6-029F-CB4F-85A8-447E59574310}" type="datetimeFigureOut">
              <a:rPr lang="sv-SE" smtClean="0"/>
              <a:t>2023-10-25</a:t>
            </a:fld>
            <a:endParaRPr lang="sv-SE"/>
          </a:p>
        </p:txBody>
      </p:sp>
      <p:sp>
        <p:nvSpPr>
          <p:cNvPr id="5" name="Platshållare för sidfot 4">
            <a:extLst>
              <a:ext uri="{FF2B5EF4-FFF2-40B4-BE49-F238E27FC236}">
                <a16:creationId xmlns:a16="http://schemas.microsoft.com/office/drawing/2014/main" id="{80956487-B8A6-404F-9A70-B15E21EF8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D5001B-E028-EB4A-8D56-B03CF6E3BB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sv-SE" smtClean="0"/>
              <a:t>‹#›</a:t>
            </a:fld>
            <a:endParaRPr lang="sv-SE"/>
          </a:p>
        </p:txBody>
      </p:sp>
    </p:spTree>
    <p:extLst>
      <p:ext uri="{BB962C8B-B14F-4D97-AF65-F5344CB8AC3E}">
        <p14:creationId xmlns:p14="http://schemas.microsoft.com/office/powerpoint/2010/main" val="24845676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aron.schoug@edu.su.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drottsforskning.se/sa-starker-din-forening-det-ideella-engagemanget/" TargetMode="External"/><Relationship Id="rId7" Type="http://schemas.openxmlformats.org/officeDocument/2006/relationships/hyperlink" Target="https://www.naturskyddsforeningen.se/inspiration-tips-och-verktyg/engagera-fler-vart-verktyg-for-ideella/" TargetMode="External"/><Relationship Id="rId2" Type="http://schemas.openxmlformats.org/officeDocument/2006/relationships/hyperlink" Target="https://idealistas.se/bocker/motivera-ideella/" TargetMode="External"/><Relationship Id="rId1" Type="http://schemas.openxmlformats.org/officeDocument/2006/relationships/slideLayout" Target="../slideLayouts/slideLayout13.xml"/><Relationship Id="rId6" Type="http://schemas.openxmlformats.org/officeDocument/2006/relationships/hyperlink" Target="https://www.youtube.com/watch?v=9ogbzYVaDKE&amp;t=432" TargetMode="External"/><Relationship Id="rId5" Type="http://schemas.openxmlformats.org/officeDocument/2006/relationships/hyperlink" Target="https://soundcloud.com/harpagarforeningsidrott/avsnitt-116-alla-kan-bli-en-eldsjal-aron-schoug" TargetMode="External"/><Relationship Id="rId4" Type="http://schemas.openxmlformats.org/officeDocument/2006/relationships/hyperlink" Target="https://idealistas.se/kurage/2018/06/25/hur-en-far-fler-att-vilja-vara-m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949888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p:nvPr/>
        </p:nvSpPr>
        <p:spPr>
          <a:xfrm>
            <a:off x="2140742" y="2322837"/>
            <a:ext cx="4680525" cy="275459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8800">
                <a:latin typeface="Arial"/>
                <a:ea typeface="Arial"/>
                <a:cs typeface="Arial"/>
                <a:sym typeface="Arial"/>
              </a:defRPr>
            </a:lvl1pPr>
          </a:lstStyle>
          <a:p>
            <a:r>
              <a:rPr lang="sv-SE" sz="11500" b="1" dirty="0">
                <a:latin typeface="Candara" panose="020E0502030303020204" pitchFamily="34" charset="0"/>
              </a:rPr>
              <a:t>TACK!</a:t>
            </a:r>
          </a:p>
          <a:p>
            <a:r>
              <a:rPr lang="sv-SE" sz="2800" b="1" dirty="0">
                <a:latin typeface="Candara" panose="020E0502030303020204" pitchFamily="34" charset="0"/>
                <a:hlinkClick r:id="rId3"/>
              </a:rPr>
              <a:t>aron.schoug@edu.su.se</a:t>
            </a:r>
            <a:endParaRPr lang="sv-SE" sz="2800" b="1" dirty="0">
              <a:latin typeface="Candara" panose="020E0502030303020204" pitchFamily="34" charset="0"/>
            </a:endParaRPr>
          </a:p>
          <a:p>
            <a:endParaRPr sz="3000" dirty="0"/>
          </a:p>
        </p:txBody>
      </p:sp>
    </p:spTree>
    <p:extLst>
      <p:ext uri="{BB962C8B-B14F-4D97-AF65-F5344CB8AC3E}">
        <p14:creationId xmlns:p14="http://schemas.microsoft.com/office/powerpoint/2010/main" val="33222112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09329E9-29C3-4B4B-9809-FC5E5A01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27637"/>
            <a:ext cx="5354516" cy="5354516"/>
          </a:xfrm>
          <a:prstGeom prst="rect">
            <a:avLst/>
          </a:prstGeom>
        </p:spPr>
      </p:pic>
      <p:sp>
        <p:nvSpPr>
          <p:cNvPr id="8" name="Förbudstecken 7">
            <a:extLst>
              <a:ext uri="{FF2B5EF4-FFF2-40B4-BE49-F238E27FC236}">
                <a16:creationId xmlns:a16="http://schemas.microsoft.com/office/drawing/2014/main" id="{C487E225-F22B-6B44-9BD2-D5EB7C7D08F3}"/>
              </a:ext>
            </a:extLst>
          </p:cNvPr>
          <p:cNvSpPr/>
          <p:nvPr/>
        </p:nvSpPr>
        <p:spPr>
          <a:xfrm rot="5760819">
            <a:off x="1924031" y="888563"/>
            <a:ext cx="5388477" cy="5637722"/>
          </a:xfrm>
          <a:prstGeom prst="noSmoking">
            <a:avLst>
              <a:gd name="adj" fmla="val 1958"/>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448611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p:nvPr/>
        </p:nvSpPr>
        <p:spPr>
          <a:xfrm>
            <a:off x="1973205" y="1501001"/>
            <a:ext cx="3503688" cy="256993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800"/>
            </a:pPr>
            <a:endParaRPr dirty="0"/>
          </a:p>
          <a:p>
            <a:endParaRPr dirty="0">
              <a:latin typeface="Candara" panose="020E0502030303020204" pitchFamily="34" charset="0"/>
            </a:endParaRPr>
          </a:p>
          <a:p>
            <a:pPr>
              <a:defRPr sz="2300"/>
            </a:pPr>
            <a:r>
              <a:rPr dirty="0" err="1">
                <a:latin typeface="Candara" panose="020E0502030303020204" pitchFamily="34" charset="0"/>
              </a:rPr>
              <a:t>För</a:t>
            </a:r>
            <a:r>
              <a:rPr dirty="0">
                <a:latin typeface="Candara" panose="020E0502030303020204" pitchFamily="34" charset="0"/>
              </a:rPr>
              <a:t> </a:t>
            </a:r>
            <a:r>
              <a:rPr dirty="0" err="1">
                <a:latin typeface="Candara" panose="020E0502030303020204" pitchFamily="34" charset="0"/>
              </a:rPr>
              <a:t>att</a:t>
            </a:r>
            <a:r>
              <a:rPr dirty="0">
                <a:latin typeface="Candara" panose="020E0502030303020204" pitchFamily="34" charset="0"/>
              </a:rPr>
              <a:t> vi ska </a:t>
            </a:r>
            <a:r>
              <a:rPr lang="sv-SE" dirty="0">
                <a:latin typeface="Candara" panose="020E0502030303020204" pitchFamily="34" charset="0"/>
              </a:rPr>
              <a:t>uppleva stark inre </a:t>
            </a:r>
            <a:r>
              <a:rPr dirty="0" err="1">
                <a:latin typeface="Candara" panose="020E0502030303020204" pitchFamily="34" charset="0"/>
              </a:rPr>
              <a:t>motiv</a:t>
            </a:r>
            <a:r>
              <a:rPr lang="sv-SE" dirty="0" err="1">
                <a:latin typeface="Candara" panose="020E0502030303020204" pitchFamily="34" charset="0"/>
              </a:rPr>
              <a:t>ation</a:t>
            </a:r>
            <a:r>
              <a:rPr dirty="0">
                <a:latin typeface="Candara" panose="020E0502030303020204" pitchFamily="34" charset="0"/>
              </a:rPr>
              <a:t> </a:t>
            </a:r>
            <a:r>
              <a:rPr dirty="0" err="1">
                <a:latin typeface="Candara" panose="020E0502030303020204" pitchFamily="34" charset="0"/>
              </a:rPr>
              <a:t>måste</a:t>
            </a:r>
            <a:r>
              <a:rPr dirty="0">
                <a:latin typeface="Candara" panose="020E0502030303020204" pitchFamily="34" charset="0"/>
              </a:rPr>
              <a:t> </a:t>
            </a:r>
            <a:r>
              <a:rPr dirty="0" err="1">
                <a:latin typeface="Candara" panose="020E0502030303020204" pitchFamily="34" charset="0"/>
              </a:rPr>
              <a:t>våra</a:t>
            </a:r>
            <a:r>
              <a:rPr dirty="0">
                <a:latin typeface="Candara" panose="020E0502030303020204" pitchFamily="34" charset="0"/>
              </a:rPr>
              <a:t> </a:t>
            </a:r>
            <a:r>
              <a:rPr dirty="0" err="1">
                <a:latin typeface="Candara" panose="020E0502030303020204" pitchFamily="34" charset="0"/>
              </a:rPr>
              <a:t>grundläggande</a:t>
            </a:r>
            <a:r>
              <a:rPr dirty="0">
                <a:latin typeface="Candara" panose="020E0502030303020204" pitchFamily="34" charset="0"/>
              </a:rPr>
              <a:t> </a:t>
            </a:r>
            <a:r>
              <a:rPr dirty="0" err="1">
                <a:latin typeface="Candara" panose="020E0502030303020204" pitchFamily="34" charset="0"/>
              </a:rPr>
              <a:t>psykologiska</a:t>
            </a:r>
            <a:r>
              <a:rPr dirty="0">
                <a:latin typeface="Candara" panose="020E0502030303020204" pitchFamily="34" charset="0"/>
              </a:rPr>
              <a:t> </a:t>
            </a:r>
            <a:r>
              <a:rPr dirty="0" err="1">
                <a:latin typeface="Candara" panose="020E0502030303020204" pitchFamily="34" charset="0"/>
              </a:rPr>
              <a:t>behov</a:t>
            </a:r>
            <a:r>
              <a:rPr dirty="0">
                <a:latin typeface="Candara" panose="020E0502030303020204" pitchFamily="34" charset="0"/>
              </a:rPr>
              <a:t> </a:t>
            </a:r>
            <a:r>
              <a:rPr dirty="0" err="1">
                <a:latin typeface="Candara" panose="020E0502030303020204" pitchFamily="34" charset="0"/>
              </a:rPr>
              <a:t>vara</a:t>
            </a:r>
            <a:r>
              <a:rPr dirty="0">
                <a:latin typeface="Candara" panose="020E0502030303020204" pitchFamily="34" charset="0"/>
              </a:rPr>
              <a:t> </a:t>
            </a:r>
            <a:r>
              <a:rPr dirty="0" err="1">
                <a:latin typeface="Candara" panose="020E0502030303020204" pitchFamily="34" charset="0"/>
              </a:rPr>
              <a:t>tillfredsställda</a:t>
            </a:r>
            <a:endParaRPr dirty="0">
              <a:latin typeface="Candara" panose="020E0502030303020204" pitchFamily="34" charset="0"/>
            </a:endParaRPr>
          </a:p>
        </p:txBody>
      </p:sp>
      <p:sp>
        <p:nvSpPr>
          <p:cNvPr id="7" name="Shape 663">
            <a:extLst>
              <a:ext uri="{FF2B5EF4-FFF2-40B4-BE49-F238E27FC236}">
                <a16:creationId xmlns:a16="http://schemas.microsoft.com/office/drawing/2014/main" id="{2B58D95C-EBA4-854A-926C-626DBE8D2CA4}"/>
              </a:ext>
            </a:extLst>
          </p:cNvPr>
          <p:cNvSpPr/>
          <p:nvPr/>
        </p:nvSpPr>
        <p:spPr>
          <a:xfrm>
            <a:off x="2197118" y="523782"/>
            <a:ext cx="4643405" cy="1198873"/>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lgn="ctr">
              <a:defRPr sz="3600">
                <a:latin typeface="Arial"/>
                <a:ea typeface="Arial"/>
                <a:cs typeface="Arial"/>
                <a:sym typeface="Arial"/>
              </a:defRPr>
            </a:lvl1pPr>
          </a:lstStyle>
          <a:p>
            <a:r>
              <a:rPr lang="sv-SE" b="1" dirty="0">
                <a:latin typeface="Candara" panose="020E0502030303020204" pitchFamily="34" charset="0"/>
              </a:rPr>
              <a:t>SJÄLVBESTÄMMANDE-</a:t>
            </a:r>
          </a:p>
          <a:p>
            <a:r>
              <a:rPr lang="sv-SE" b="1" dirty="0">
                <a:latin typeface="Candara" panose="020E0502030303020204" pitchFamily="34" charset="0"/>
              </a:rPr>
              <a:t>TEORIN</a:t>
            </a:r>
            <a:endParaRPr b="1" dirty="0">
              <a:latin typeface="Candara" panose="020E0502030303020204" pitchFamily="34" charset="0"/>
            </a:endParaRPr>
          </a:p>
        </p:txBody>
      </p:sp>
      <p:pic>
        <p:nvPicPr>
          <p:cNvPr id="3" name="Bildobjekt 2">
            <a:extLst>
              <a:ext uri="{FF2B5EF4-FFF2-40B4-BE49-F238E27FC236}">
                <a16:creationId xmlns:a16="http://schemas.microsoft.com/office/drawing/2014/main" id="{FD0E6CB8-3ACB-CF4E-9247-A7A91F2FB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244" y="4321348"/>
            <a:ext cx="2539297" cy="2536652"/>
          </a:xfrm>
          <a:prstGeom prst="rect">
            <a:avLst/>
          </a:prstGeom>
        </p:spPr>
      </p:pic>
      <p:pic>
        <p:nvPicPr>
          <p:cNvPr id="9" name="Bildobjekt 8">
            <a:extLst>
              <a:ext uri="{FF2B5EF4-FFF2-40B4-BE49-F238E27FC236}">
                <a16:creationId xmlns:a16="http://schemas.microsoft.com/office/drawing/2014/main" id="{A7DF5503-0303-5144-B213-DE2F2D0F9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260" y="1501001"/>
            <a:ext cx="2175244" cy="2900325"/>
          </a:xfrm>
          <a:prstGeom prst="rect">
            <a:avLst/>
          </a:prstGeom>
        </p:spPr>
      </p:pic>
      <p:pic>
        <p:nvPicPr>
          <p:cNvPr id="13" name="Bildobjekt 12">
            <a:extLst>
              <a:ext uri="{FF2B5EF4-FFF2-40B4-BE49-F238E27FC236}">
                <a16:creationId xmlns:a16="http://schemas.microsoft.com/office/drawing/2014/main" id="{9A8E61C1-D01D-8E42-98FD-331B2614F5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43" y="4586880"/>
            <a:ext cx="2410906" cy="2056804"/>
          </a:xfrm>
          <a:prstGeom prst="rect">
            <a:avLst/>
          </a:prstGeom>
        </p:spPr>
      </p:pic>
      <p:sp>
        <p:nvSpPr>
          <p:cNvPr id="8" name="Rundad rektangulär pratbubbla 30">
            <a:extLst>
              <a:ext uri="{FF2B5EF4-FFF2-40B4-BE49-F238E27FC236}">
                <a16:creationId xmlns:a16="http://schemas.microsoft.com/office/drawing/2014/main" id="{704C0F1C-C574-480C-88CF-147B4BD3BAEC}"/>
              </a:ext>
            </a:extLst>
          </p:cNvPr>
          <p:cNvSpPr/>
          <p:nvPr/>
        </p:nvSpPr>
        <p:spPr>
          <a:xfrm>
            <a:off x="6985106" y="5186981"/>
            <a:ext cx="1832137" cy="1021552"/>
          </a:xfrm>
          <a:prstGeom prst="wedgeRoundRectCallout">
            <a:avLst>
              <a:gd name="adj1" fmla="val -44076"/>
              <a:gd name="adj2" fmla="val 59151"/>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kumimoji="0" lang="sv-SE" b="0" i="0" u="none" strike="noStrike" cap="none" spc="0" normalizeH="0" baseline="0" dirty="0">
                <a:ln>
                  <a:noFill/>
                </a:ln>
                <a:solidFill>
                  <a:srgbClr val="000000"/>
                </a:solidFill>
                <a:effectLst/>
                <a:uFillTx/>
                <a:latin typeface="+mj-lt"/>
                <a:ea typeface="+mj-ea"/>
                <a:cs typeface="+mj-cs"/>
                <a:sym typeface="Helvetica"/>
              </a:rPr>
              <a:t>Skapa</a:t>
            </a:r>
            <a:r>
              <a:rPr kumimoji="0" lang="sv-SE" b="0" i="0" u="none" strike="noStrike" cap="none" spc="0" normalizeH="0" dirty="0">
                <a:ln>
                  <a:noFill/>
                </a:ln>
                <a:solidFill>
                  <a:srgbClr val="000000"/>
                </a:solidFill>
                <a:effectLst/>
                <a:uFillTx/>
                <a:latin typeface="+mj-lt"/>
                <a:ea typeface="+mj-ea"/>
                <a:cs typeface="+mj-cs"/>
                <a:sym typeface="Helvetica"/>
              </a:rPr>
              <a:t> en miljö där allas behov tillfredsställs</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0" name="Rundad rektangulär pratbubbla 30">
            <a:extLst>
              <a:ext uri="{FF2B5EF4-FFF2-40B4-BE49-F238E27FC236}">
                <a16:creationId xmlns:a16="http://schemas.microsoft.com/office/drawing/2014/main" id="{173E01D1-1B23-47C8-8ADB-CF04B10A57B5}"/>
              </a:ext>
            </a:extLst>
          </p:cNvPr>
          <p:cNvSpPr/>
          <p:nvPr/>
        </p:nvSpPr>
        <p:spPr>
          <a:xfrm>
            <a:off x="320511" y="510236"/>
            <a:ext cx="1652694" cy="1328019"/>
          </a:xfrm>
          <a:prstGeom prst="wedgeRoundRectCallout">
            <a:avLst>
              <a:gd name="adj1" fmla="val 39277"/>
              <a:gd name="adj2" fmla="val 6285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Ansvara för att tillfredsställa sina egna behov</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1" name="Shape 651">
            <a:extLst>
              <a:ext uri="{FF2B5EF4-FFF2-40B4-BE49-F238E27FC236}">
                <a16:creationId xmlns:a16="http://schemas.microsoft.com/office/drawing/2014/main" id="{7397DD19-328D-4D06-B5BB-81E4A837F117}"/>
              </a:ext>
            </a:extLst>
          </p:cNvPr>
          <p:cNvSpPr/>
          <p:nvPr/>
        </p:nvSpPr>
        <p:spPr>
          <a:xfrm>
            <a:off x="3995656" y="3821916"/>
            <a:ext cx="3133253" cy="97721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Hur kan ni jobba för att tillfredsställa dessa behov ännu bättre bland medlemmarna?</a:t>
            </a:r>
            <a:endParaRPr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725772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ABC071E-EBB6-E84D-A683-B75FF20C6661}"/>
              </a:ext>
            </a:extLst>
          </p:cNvPr>
          <p:cNvSpPr txBox="1"/>
          <p:nvPr/>
        </p:nvSpPr>
        <p:spPr>
          <a:xfrm>
            <a:off x="1492898" y="2146041"/>
            <a:ext cx="6662057" cy="3385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sv-SE" sz="2800" dirty="0">
                <a:latin typeface="Candara" panose="020E0502030303020204" pitchFamily="34" charset="0"/>
                <a:ea typeface="Arial" panose="020B0604020202020204" pitchFamily="34" charset="0"/>
                <a:cs typeface="Arial" panose="020B0604020202020204" pitchFamily="34" charset="0"/>
              </a:rPr>
              <a:t>”Folk kommer på styrelsemötena men de gör ingenting, de tar inte på sig nåt. De bara kommer på styrelsemötena. Och det tycker jag är väldigt tråkigt. De går runt och tycker att andra ska fixa allting.” </a:t>
            </a:r>
            <a:endParaRPr lang="sv-SE" sz="2800" dirty="0"/>
          </a:p>
          <a:p>
            <a:r>
              <a:rPr lang="sv-SE" sz="2800" dirty="0">
                <a:latin typeface="Candara" panose="020E0502030303020204" pitchFamily="34" charset="0"/>
                <a:ea typeface="Arial" panose="020B0604020202020204" pitchFamily="34" charset="0"/>
                <a:cs typeface="Arial" panose="020B0604020202020204" pitchFamily="34" charset="0"/>
              </a:rPr>
              <a:t>				</a:t>
            </a:r>
          </a:p>
          <a:p>
            <a:r>
              <a:rPr lang="sv-SE" sz="2800" dirty="0">
                <a:latin typeface="Candara" panose="020E0502030303020204" pitchFamily="34" charset="0"/>
                <a:ea typeface="Arial" panose="020B0604020202020204" pitchFamily="34" charset="0"/>
                <a:cs typeface="Arial" panose="020B0604020202020204" pitchFamily="34" charset="0"/>
              </a:rPr>
              <a:t>	                 	</a:t>
            </a:r>
            <a:r>
              <a:rPr lang="sv-SE" sz="2400" dirty="0">
                <a:latin typeface="Candara" panose="020E0502030303020204" pitchFamily="34" charset="0"/>
                <a:ea typeface="Arial" panose="020B0604020202020204" pitchFamily="34" charset="0"/>
                <a:cs typeface="Arial" panose="020B0604020202020204" pitchFamily="34" charset="0"/>
              </a:rPr>
              <a:t>– Gudrun, 65 år, ordförande</a:t>
            </a:r>
            <a:endParaRPr lang="sv-SE" sz="2800" dirty="0"/>
          </a:p>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Rundad rektangulär pratbubbla 30">
            <a:extLst>
              <a:ext uri="{FF2B5EF4-FFF2-40B4-BE49-F238E27FC236}">
                <a16:creationId xmlns:a16="http://schemas.microsoft.com/office/drawing/2014/main" id="{D05C5510-C48F-4144-B374-95408E39165E}"/>
              </a:ext>
            </a:extLst>
          </p:cNvPr>
          <p:cNvSpPr/>
          <p:nvPr/>
        </p:nvSpPr>
        <p:spPr>
          <a:xfrm>
            <a:off x="2301711" y="968878"/>
            <a:ext cx="2636050" cy="715085"/>
          </a:xfrm>
          <a:prstGeom prst="wedgeRoundRectCallout">
            <a:avLst>
              <a:gd name="adj1" fmla="val 34652"/>
              <a:gd name="adj2" fmla="val 88433"/>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Vad beror det på att folk inte engagerar sig?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0" name="Group 570"/>
          <p:cNvGrpSpPr/>
          <p:nvPr/>
        </p:nvGrpSpPr>
        <p:grpSpPr>
          <a:xfrm>
            <a:off x="4642690" y="3803682"/>
            <a:ext cx="2494340" cy="1240686"/>
            <a:chOff x="-1" y="-2"/>
            <a:chExt cx="2520274" cy="1293488"/>
          </a:xfrm>
        </p:grpSpPr>
        <p:sp>
          <p:nvSpPr>
            <p:cNvPr id="568" name="Shape 568"/>
            <p:cNvSpPr/>
            <p:nvPr/>
          </p:nvSpPr>
          <p:spPr>
            <a:xfrm>
              <a:off x="-1" y="-2"/>
              <a:ext cx="2520274" cy="1293488"/>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69" name="Shape 569"/>
            <p:cNvSpPr/>
            <p:nvPr/>
          </p:nvSpPr>
          <p:spPr>
            <a:xfrm>
              <a:off x="574295" y="170416"/>
              <a:ext cx="1371676" cy="9526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Grupp</a:t>
              </a:r>
              <a:r>
                <a:rPr lang="sv-SE" dirty="0">
                  <a:latin typeface="Candara" panose="020E0502030303020204" pitchFamily="34" charset="0"/>
                </a:rPr>
                <a:t>-</a:t>
              </a:r>
            </a:p>
            <a:p>
              <a:r>
                <a:rPr dirty="0" err="1">
                  <a:latin typeface="Candara" panose="020E0502030303020204" pitchFamily="34" charset="0"/>
                </a:rPr>
                <a:t>dynamik</a:t>
              </a:r>
              <a:endParaRPr dirty="0">
                <a:latin typeface="Candara" panose="020E0502030303020204" pitchFamily="34" charset="0"/>
              </a:endParaRPr>
            </a:p>
          </p:txBody>
        </p:sp>
      </p:grpSp>
      <p:grpSp>
        <p:nvGrpSpPr>
          <p:cNvPr id="573" name="Group 573"/>
          <p:cNvGrpSpPr/>
          <p:nvPr/>
        </p:nvGrpSpPr>
        <p:grpSpPr>
          <a:xfrm>
            <a:off x="1979367" y="3803681"/>
            <a:ext cx="2484302" cy="1240687"/>
            <a:chOff x="5731" y="-2"/>
            <a:chExt cx="2484301" cy="1293488"/>
          </a:xfrm>
        </p:grpSpPr>
        <p:sp>
          <p:nvSpPr>
            <p:cNvPr id="571" name="Shape 571"/>
            <p:cNvSpPr/>
            <p:nvPr/>
          </p:nvSpPr>
          <p:spPr>
            <a:xfrm>
              <a:off x="5731" y="-2"/>
              <a:ext cx="2484301" cy="1293488"/>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2" name="Shape 572"/>
            <p:cNvSpPr/>
            <p:nvPr/>
          </p:nvSpPr>
          <p:spPr>
            <a:xfrm>
              <a:off x="454520" y="170416"/>
              <a:ext cx="1575257" cy="9526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Besluts-</a:t>
              </a:r>
            </a:p>
            <a:p>
              <a:r>
                <a:rPr lang="sv-SE" dirty="0">
                  <a:latin typeface="Candara" panose="020E0502030303020204" pitchFamily="34" charset="0"/>
                </a:rPr>
                <a:t>processer</a:t>
              </a:r>
              <a:endParaRPr dirty="0">
                <a:latin typeface="Candara" panose="020E0502030303020204" pitchFamily="34" charset="0"/>
              </a:endParaRPr>
            </a:p>
          </p:txBody>
        </p:sp>
      </p:grpSp>
      <p:grpSp>
        <p:nvGrpSpPr>
          <p:cNvPr id="576" name="Group 576"/>
          <p:cNvGrpSpPr/>
          <p:nvPr/>
        </p:nvGrpSpPr>
        <p:grpSpPr>
          <a:xfrm>
            <a:off x="4648421" y="2387754"/>
            <a:ext cx="2488609" cy="1240686"/>
            <a:chOff x="-2" y="-2"/>
            <a:chExt cx="2494339" cy="1255146"/>
          </a:xfrm>
        </p:grpSpPr>
        <p:sp>
          <p:nvSpPr>
            <p:cNvPr id="574" name="Shape 574"/>
            <p:cNvSpPr/>
            <p:nvPr/>
          </p:nvSpPr>
          <p:spPr>
            <a:xfrm>
              <a:off x="-2" y="-2"/>
              <a:ext cx="2494339" cy="125514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2000">
                  <a:latin typeface="Arial"/>
                  <a:ea typeface="Arial"/>
                  <a:cs typeface="Arial"/>
                  <a:sym typeface="Arial"/>
                </a:defRPr>
              </a:pPr>
              <a:endParaRPr/>
            </a:p>
          </p:txBody>
        </p:sp>
        <p:sp>
          <p:nvSpPr>
            <p:cNvPr id="575" name="Shape 575"/>
            <p:cNvSpPr/>
            <p:nvPr/>
          </p:nvSpPr>
          <p:spPr>
            <a:xfrm>
              <a:off x="433087" y="366688"/>
              <a:ext cx="1628155" cy="5217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Livspussel</a:t>
              </a:r>
              <a:endParaRPr dirty="0">
                <a:latin typeface="Candara" panose="020E0502030303020204" pitchFamily="34" charset="0"/>
              </a:endParaRPr>
            </a:p>
          </p:txBody>
        </p:sp>
      </p:grpSp>
      <p:grpSp>
        <p:nvGrpSpPr>
          <p:cNvPr id="580" name="Group 580"/>
          <p:cNvGrpSpPr/>
          <p:nvPr/>
        </p:nvGrpSpPr>
        <p:grpSpPr>
          <a:xfrm>
            <a:off x="1979367" y="2387754"/>
            <a:ext cx="2490035" cy="1255148"/>
            <a:chOff x="-2" y="-2"/>
            <a:chExt cx="2495763" cy="1255146"/>
          </a:xfrm>
        </p:grpSpPr>
        <p:sp>
          <p:nvSpPr>
            <p:cNvPr id="578" name="Shape 578"/>
            <p:cNvSpPr/>
            <p:nvPr/>
          </p:nvSpPr>
          <p:spPr>
            <a:xfrm>
              <a:off x="-2" y="-2"/>
              <a:ext cx="2495763" cy="125514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9" name="Shape 579"/>
            <p:cNvSpPr/>
            <p:nvPr/>
          </p:nvSpPr>
          <p:spPr>
            <a:xfrm>
              <a:off x="461853" y="366688"/>
              <a:ext cx="1572051" cy="5217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Sakfrågor</a:t>
              </a:r>
              <a:endParaRPr dirty="0">
                <a:latin typeface="Candara" panose="020E0502030303020204" pitchFamily="34" charset="0"/>
              </a:endParaRPr>
            </a:p>
          </p:txBody>
        </p:sp>
      </p:grpSp>
      <p:pic>
        <p:nvPicPr>
          <p:cNvPr id="4" name="Bildobjekt 3">
            <a:extLst>
              <a:ext uri="{FF2B5EF4-FFF2-40B4-BE49-F238E27FC236}">
                <a16:creationId xmlns:a16="http://schemas.microsoft.com/office/drawing/2014/main" id="{7A16C3CA-78E6-9046-AB7D-554FB7FD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828" y="1204289"/>
            <a:ext cx="1708714" cy="2424151"/>
          </a:xfrm>
          <a:prstGeom prst="rect">
            <a:avLst/>
          </a:prstGeom>
        </p:spPr>
      </p:pic>
      <p:pic>
        <p:nvPicPr>
          <p:cNvPr id="8" name="Bildobjekt 7">
            <a:extLst>
              <a:ext uri="{FF2B5EF4-FFF2-40B4-BE49-F238E27FC236}">
                <a16:creationId xmlns:a16="http://schemas.microsoft.com/office/drawing/2014/main" id="{A2DF8F70-2B52-6A47-AFC9-0373B9D97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497" y="3773194"/>
            <a:ext cx="1677045" cy="2373560"/>
          </a:xfrm>
          <a:prstGeom prst="rect">
            <a:avLst/>
          </a:prstGeom>
        </p:spPr>
      </p:pic>
      <p:pic>
        <p:nvPicPr>
          <p:cNvPr id="11" name="Bildobjekt 10">
            <a:extLst>
              <a:ext uri="{FF2B5EF4-FFF2-40B4-BE49-F238E27FC236}">
                <a16:creationId xmlns:a16="http://schemas.microsoft.com/office/drawing/2014/main" id="{0405CC79-7E09-D14E-9282-DDB7BF97B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32" y="3750879"/>
            <a:ext cx="1703134" cy="2418191"/>
          </a:xfrm>
          <a:prstGeom prst="rect">
            <a:avLst/>
          </a:prstGeom>
        </p:spPr>
      </p:pic>
      <p:pic>
        <p:nvPicPr>
          <p:cNvPr id="13" name="Bildobjekt 12">
            <a:extLst>
              <a:ext uri="{FF2B5EF4-FFF2-40B4-BE49-F238E27FC236}">
                <a16:creationId xmlns:a16="http://schemas.microsoft.com/office/drawing/2014/main" id="{2EA843ED-B8BA-D945-9739-3B227F01E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24" y="1166145"/>
            <a:ext cx="1700207" cy="2414294"/>
          </a:xfrm>
          <a:prstGeom prst="rect">
            <a:avLst/>
          </a:prstGeom>
        </p:spPr>
      </p:pic>
      <p:sp>
        <p:nvSpPr>
          <p:cNvPr id="19" name="Rundad rektangulär pratbubbla 30">
            <a:extLst>
              <a:ext uri="{FF2B5EF4-FFF2-40B4-BE49-F238E27FC236}">
                <a16:creationId xmlns:a16="http://schemas.microsoft.com/office/drawing/2014/main" id="{2C1B7B7C-4A19-4E53-B43B-E84595F6BD54}"/>
              </a:ext>
            </a:extLst>
          </p:cNvPr>
          <p:cNvSpPr/>
          <p:nvPr/>
        </p:nvSpPr>
        <p:spPr>
          <a:xfrm>
            <a:off x="5339814" y="1591641"/>
            <a:ext cx="1652694" cy="408618"/>
          </a:xfrm>
          <a:prstGeom prst="wedgeRoundRectCallout">
            <a:avLst>
              <a:gd name="adj1" fmla="val -41870"/>
              <a:gd name="adj2" fmla="val 12501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0" name="Rundad rektangulär pratbubbla 30">
            <a:extLst>
              <a:ext uri="{FF2B5EF4-FFF2-40B4-BE49-F238E27FC236}">
                <a16:creationId xmlns:a16="http://schemas.microsoft.com/office/drawing/2014/main" id="{2EEE2CAD-3BB3-46DC-A216-26E3AA2F60E9}"/>
              </a:ext>
            </a:extLst>
          </p:cNvPr>
          <p:cNvSpPr/>
          <p:nvPr/>
        </p:nvSpPr>
        <p:spPr>
          <a:xfrm>
            <a:off x="2110182" y="1600872"/>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1" name="Rundad rektangulär pratbubbla 30">
            <a:extLst>
              <a:ext uri="{FF2B5EF4-FFF2-40B4-BE49-F238E27FC236}">
                <a16:creationId xmlns:a16="http://schemas.microsoft.com/office/drawing/2014/main" id="{7F4FA5C7-9E2D-4328-8938-93FCC0B47B04}"/>
              </a:ext>
            </a:extLst>
          </p:cNvPr>
          <p:cNvSpPr/>
          <p:nvPr/>
        </p:nvSpPr>
        <p:spPr>
          <a:xfrm>
            <a:off x="5186144" y="5392148"/>
            <a:ext cx="1652694" cy="408618"/>
          </a:xfrm>
          <a:prstGeom prst="wedgeRoundRectCallout">
            <a:avLst>
              <a:gd name="adj1" fmla="val -50477"/>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2" name="Rundad rektangulär pratbubbla 30">
            <a:extLst>
              <a:ext uri="{FF2B5EF4-FFF2-40B4-BE49-F238E27FC236}">
                <a16:creationId xmlns:a16="http://schemas.microsoft.com/office/drawing/2014/main" id="{AE533F22-0C90-4D37-B3DB-C2929F3AB43C}"/>
              </a:ext>
            </a:extLst>
          </p:cNvPr>
          <p:cNvSpPr/>
          <p:nvPr/>
        </p:nvSpPr>
        <p:spPr>
          <a:xfrm>
            <a:off x="2110182" y="5392148"/>
            <a:ext cx="1652694" cy="408618"/>
          </a:xfrm>
          <a:prstGeom prst="wedgeRoundRectCallout">
            <a:avLst>
              <a:gd name="adj1" fmla="val 38663"/>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3" name="Shape 651">
            <a:extLst>
              <a:ext uri="{FF2B5EF4-FFF2-40B4-BE49-F238E27FC236}">
                <a16:creationId xmlns:a16="http://schemas.microsoft.com/office/drawing/2014/main" id="{BEFBAF7E-7D87-4E43-A801-DFCD881E21E9}"/>
              </a:ext>
            </a:extLst>
          </p:cNvPr>
          <p:cNvSpPr/>
          <p:nvPr/>
        </p:nvSpPr>
        <p:spPr>
          <a:xfrm>
            <a:off x="3021425" y="734396"/>
            <a:ext cx="3101149" cy="74903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Vad behöver ni fokusera på och utveckla i er förening?</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8AA88F-CD38-8041-9522-583BFFBCD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670" y="-4923"/>
            <a:ext cx="4588329" cy="6461897"/>
          </a:xfrm>
          <a:prstGeom prst="rect">
            <a:avLst/>
          </a:prstGeom>
        </p:spPr>
      </p:pic>
      <p:sp>
        <p:nvSpPr>
          <p:cNvPr id="2" name="textruta 1">
            <a:extLst>
              <a:ext uri="{FF2B5EF4-FFF2-40B4-BE49-F238E27FC236}">
                <a16:creationId xmlns:a16="http://schemas.microsoft.com/office/drawing/2014/main" id="{632A21E8-0177-7A41-A691-B6E08CD135A5}"/>
              </a:ext>
            </a:extLst>
          </p:cNvPr>
          <p:cNvSpPr txBox="1"/>
          <p:nvPr/>
        </p:nvSpPr>
        <p:spPr>
          <a:xfrm>
            <a:off x="8927024" y="3347634"/>
            <a:ext cx="184731" cy="369332"/>
          </a:xfrm>
          <a:prstGeom prst="rect">
            <a:avLst/>
          </a:prstGeom>
          <a:noFill/>
        </p:spPr>
        <p:txBody>
          <a:bodyPr wrap="none" rtlCol="0">
            <a:spAutoFit/>
          </a:bodyPr>
          <a:lstStyle/>
          <a:p>
            <a:endParaRPr lang="sv-SE" dirty="0"/>
          </a:p>
        </p:txBody>
      </p:sp>
      <p:sp>
        <p:nvSpPr>
          <p:cNvPr id="4" name="Rundad rektangulär pratbubbla 30">
            <a:extLst>
              <a:ext uri="{FF2B5EF4-FFF2-40B4-BE49-F238E27FC236}">
                <a16:creationId xmlns:a16="http://schemas.microsoft.com/office/drawing/2014/main" id="{12F678DA-F4F4-4D03-825D-068AC6A2E9C7}"/>
              </a:ext>
            </a:extLst>
          </p:cNvPr>
          <p:cNvSpPr/>
          <p:nvPr/>
        </p:nvSpPr>
        <p:spPr>
          <a:xfrm>
            <a:off x="6239817" y="653560"/>
            <a:ext cx="1652694" cy="408618"/>
          </a:xfrm>
          <a:prstGeom prst="wedgeRoundRectCallout">
            <a:avLst>
              <a:gd name="adj1" fmla="val -43100"/>
              <a:gd name="adj2" fmla="val 16728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5" name="Rundad rektangulär pratbubbla 30">
            <a:extLst>
              <a:ext uri="{FF2B5EF4-FFF2-40B4-BE49-F238E27FC236}">
                <a16:creationId xmlns:a16="http://schemas.microsoft.com/office/drawing/2014/main" id="{84E8D59C-1C85-4D62-AB16-9CCBA649C56B}"/>
              </a:ext>
            </a:extLst>
          </p:cNvPr>
          <p:cNvSpPr/>
          <p:nvPr/>
        </p:nvSpPr>
        <p:spPr>
          <a:xfrm>
            <a:off x="728422" y="1252287"/>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6" name="Rundad rektangulär pratbubbla 30">
            <a:extLst>
              <a:ext uri="{FF2B5EF4-FFF2-40B4-BE49-F238E27FC236}">
                <a16:creationId xmlns:a16="http://schemas.microsoft.com/office/drawing/2014/main" id="{A2BAC960-CCDC-4B3C-97CB-1779749E357D}"/>
              </a:ext>
            </a:extLst>
          </p:cNvPr>
          <p:cNvSpPr/>
          <p:nvPr/>
        </p:nvSpPr>
        <p:spPr>
          <a:xfrm>
            <a:off x="4122230" y="1305599"/>
            <a:ext cx="1652694" cy="408618"/>
          </a:xfrm>
          <a:prstGeom prst="wedgeRoundRectCallout">
            <a:avLst>
              <a:gd name="adj1" fmla="val 13457"/>
              <a:gd name="adj2" fmla="val 22198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7" name="Rundad rektangulär pratbubbla 30">
            <a:extLst>
              <a:ext uri="{FF2B5EF4-FFF2-40B4-BE49-F238E27FC236}">
                <a16:creationId xmlns:a16="http://schemas.microsoft.com/office/drawing/2014/main" id="{FD05D751-DE6E-4949-9609-D0D9FE2290A9}"/>
              </a:ext>
            </a:extLst>
          </p:cNvPr>
          <p:cNvSpPr/>
          <p:nvPr/>
        </p:nvSpPr>
        <p:spPr>
          <a:xfrm>
            <a:off x="2618182" y="449251"/>
            <a:ext cx="1652694" cy="408618"/>
          </a:xfrm>
          <a:prstGeom prst="wedgeRoundRectCallout">
            <a:avLst>
              <a:gd name="adj1" fmla="val 26368"/>
              <a:gd name="adj2" fmla="val 244367"/>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2675365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4661034" y="488194"/>
            <a:ext cx="90941" cy="644875"/>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lgn="ctr">
              <a:defRPr sz="3600">
                <a:latin typeface="Arial"/>
                <a:ea typeface="Arial"/>
                <a:cs typeface="Arial"/>
                <a:sym typeface="Arial"/>
              </a:defRPr>
            </a:lvl1pPr>
          </a:lstStyle>
          <a:p>
            <a:endParaRPr b="1" dirty="0">
              <a:latin typeface="Candara" panose="020E0502030303020204" pitchFamily="34" charset="0"/>
            </a:endParaRPr>
          </a:p>
        </p:txBody>
      </p:sp>
      <p:grpSp>
        <p:nvGrpSpPr>
          <p:cNvPr id="695" name="Group 695"/>
          <p:cNvGrpSpPr/>
          <p:nvPr/>
        </p:nvGrpSpPr>
        <p:grpSpPr>
          <a:xfrm>
            <a:off x="3020589" y="2244751"/>
            <a:ext cx="1530388" cy="676498"/>
            <a:chOff x="-1" y="-1"/>
            <a:chExt cx="1530386" cy="676496"/>
          </a:xfrm>
        </p:grpSpPr>
        <p:sp>
          <p:nvSpPr>
            <p:cNvPr id="693" name="Shape 693"/>
            <p:cNvSpPr/>
            <p:nvPr/>
          </p:nvSpPr>
          <p:spPr>
            <a:xfrm>
              <a:off x="-1" y="-1"/>
              <a:ext cx="1530386" cy="67649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4" name="Shape 694"/>
            <p:cNvSpPr/>
            <p:nvPr/>
          </p:nvSpPr>
          <p:spPr>
            <a:xfrm>
              <a:off x="169923" y="169694"/>
              <a:ext cx="1190535"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SAKFRÅGOR</a:t>
              </a:r>
              <a:endParaRPr b="1" dirty="0">
                <a:latin typeface="Candara" panose="020E0502030303020204" pitchFamily="34" charset="0"/>
              </a:endParaRPr>
            </a:p>
          </p:txBody>
        </p:sp>
      </p:grpSp>
      <p:grpSp>
        <p:nvGrpSpPr>
          <p:cNvPr id="698" name="Group 698"/>
          <p:cNvGrpSpPr/>
          <p:nvPr/>
        </p:nvGrpSpPr>
        <p:grpSpPr>
          <a:xfrm>
            <a:off x="4606118" y="2963111"/>
            <a:ext cx="1515927" cy="697162"/>
            <a:chOff x="-2" y="-1"/>
            <a:chExt cx="1515925" cy="697160"/>
          </a:xfrm>
        </p:grpSpPr>
        <p:sp>
          <p:nvSpPr>
            <p:cNvPr id="696" name="Shape 696"/>
            <p:cNvSpPr/>
            <p:nvPr/>
          </p:nvSpPr>
          <p:spPr>
            <a:xfrm>
              <a:off x="-2" y="-1"/>
              <a:ext cx="1515925" cy="697160"/>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7" name="Shape 697"/>
            <p:cNvSpPr/>
            <p:nvPr/>
          </p:nvSpPr>
          <p:spPr>
            <a:xfrm>
              <a:off x="282115" y="56919"/>
              <a:ext cx="95168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GRUPP-</a:t>
              </a:r>
            </a:p>
            <a:p>
              <a:r>
                <a:rPr lang="sv-SE" b="1" dirty="0">
                  <a:latin typeface="Candara" panose="020E0502030303020204" pitchFamily="34" charset="0"/>
                </a:rPr>
                <a:t>DYNAMIK</a:t>
              </a:r>
              <a:endParaRPr b="1" dirty="0">
                <a:latin typeface="Candara" panose="020E0502030303020204" pitchFamily="34" charset="0"/>
              </a:endParaRPr>
            </a:p>
          </p:txBody>
        </p:sp>
      </p:grpSp>
      <p:grpSp>
        <p:nvGrpSpPr>
          <p:cNvPr id="701" name="Group 701"/>
          <p:cNvGrpSpPr/>
          <p:nvPr/>
        </p:nvGrpSpPr>
        <p:grpSpPr>
          <a:xfrm>
            <a:off x="3020589" y="2963111"/>
            <a:ext cx="1530388" cy="697162"/>
            <a:chOff x="-1" y="-1"/>
            <a:chExt cx="1530386" cy="697160"/>
          </a:xfrm>
        </p:grpSpPr>
        <p:sp>
          <p:nvSpPr>
            <p:cNvPr id="699" name="Shape 699"/>
            <p:cNvSpPr/>
            <p:nvPr/>
          </p:nvSpPr>
          <p:spPr>
            <a:xfrm>
              <a:off x="-1" y="-1"/>
              <a:ext cx="1530386" cy="697160"/>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700" name="Shape 700"/>
            <p:cNvSpPr/>
            <p:nvPr/>
          </p:nvSpPr>
          <p:spPr>
            <a:xfrm>
              <a:off x="198777" y="56919"/>
              <a:ext cx="113282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BESLUTS–</a:t>
              </a:r>
            </a:p>
            <a:p>
              <a:r>
                <a:rPr lang="sv-SE" b="1" dirty="0">
                  <a:latin typeface="Candara" panose="020E0502030303020204" pitchFamily="34" charset="0"/>
                </a:rPr>
                <a:t>PROCESSER</a:t>
              </a:r>
              <a:endParaRPr b="1" dirty="0">
                <a:latin typeface="Candara" panose="020E0502030303020204" pitchFamily="34" charset="0"/>
              </a:endParaRPr>
            </a:p>
          </p:txBody>
        </p:sp>
      </p:grpSp>
      <p:grpSp>
        <p:nvGrpSpPr>
          <p:cNvPr id="704" name="Group 704"/>
          <p:cNvGrpSpPr/>
          <p:nvPr/>
        </p:nvGrpSpPr>
        <p:grpSpPr>
          <a:xfrm>
            <a:off x="4606705" y="2244747"/>
            <a:ext cx="1515927" cy="676498"/>
            <a:chOff x="-2" y="-1"/>
            <a:chExt cx="1499470" cy="676496"/>
          </a:xfrm>
        </p:grpSpPr>
        <p:sp>
          <p:nvSpPr>
            <p:cNvPr id="702" name="Shape 702"/>
            <p:cNvSpPr/>
            <p:nvPr/>
          </p:nvSpPr>
          <p:spPr>
            <a:xfrm>
              <a:off x="-2" y="-1"/>
              <a:ext cx="1499470" cy="67649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1200">
                  <a:latin typeface="Arial"/>
                  <a:ea typeface="Arial"/>
                  <a:cs typeface="Arial"/>
                  <a:sym typeface="Arial"/>
                </a:defRPr>
              </a:pPr>
              <a:endParaRPr/>
            </a:p>
          </p:txBody>
        </p:sp>
        <p:sp>
          <p:nvSpPr>
            <p:cNvPr id="703" name="Shape 703"/>
            <p:cNvSpPr/>
            <p:nvPr/>
          </p:nvSpPr>
          <p:spPr>
            <a:xfrm>
              <a:off x="181716" y="169694"/>
              <a:ext cx="1136033"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LIVSPUSSEL</a:t>
              </a:r>
              <a:endParaRPr b="1" dirty="0">
                <a:latin typeface="Candara" panose="020E0502030303020204" pitchFamily="34" charset="0"/>
              </a:endParaRPr>
            </a:p>
          </p:txBody>
        </p:sp>
      </p:grpSp>
      <p:sp>
        <p:nvSpPr>
          <p:cNvPr id="705" name="Shape 705"/>
          <p:cNvSpPr/>
          <p:nvPr/>
        </p:nvSpPr>
        <p:spPr>
          <a:xfrm>
            <a:off x="4572106" y="1660759"/>
            <a:ext cx="11754" cy="2542942"/>
          </a:xfrm>
          <a:prstGeom prst="line">
            <a:avLst/>
          </a:prstGeom>
          <a:ln>
            <a:solidFill>
              <a:srgbClr val="4A7EBB"/>
            </a:solidFill>
            <a:headEnd type="triangle"/>
            <a:tailEnd type="triangle"/>
          </a:ln>
        </p:spPr>
        <p:txBody>
          <a:bodyPr lIns="45718" tIns="45718" rIns="45718" bIns="45718"/>
          <a:lstStyle/>
          <a:p>
            <a:endParaRPr/>
          </a:p>
        </p:txBody>
      </p:sp>
      <p:sp>
        <p:nvSpPr>
          <p:cNvPr id="706" name="Shape 706"/>
          <p:cNvSpPr/>
          <p:nvPr/>
        </p:nvSpPr>
        <p:spPr>
          <a:xfrm>
            <a:off x="2644916" y="2943210"/>
            <a:ext cx="3781284" cy="0"/>
          </a:xfrm>
          <a:prstGeom prst="line">
            <a:avLst/>
          </a:prstGeom>
          <a:ln>
            <a:solidFill>
              <a:srgbClr val="4A7EBB"/>
            </a:solidFill>
            <a:headEnd type="triangle"/>
            <a:tailEnd type="triangle"/>
          </a:ln>
        </p:spPr>
        <p:txBody>
          <a:bodyPr lIns="45718" tIns="45718" rIns="45718" bIns="45718"/>
          <a:lstStyle/>
          <a:p>
            <a:endParaRPr/>
          </a:p>
        </p:txBody>
      </p:sp>
      <p:sp>
        <p:nvSpPr>
          <p:cNvPr id="707" name="Shape 707"/>
          <p:cNvSpPr/>
          <p:nvPr/>
        </p:nvSpPr>
        <p:spPr>
          <a:xfrm>
            <a:off x="3250161" y="681166"/>
            <a:ext cx="2667397"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UTGÅ FRÅN INDIVIDEN</a:t>
            </a:r>
            <a:endParaRPr sz="2800" dirty="0">
              <a:latin typeface="Candara" panose="020E0502030303020204" pitchFamily="34" charset="0"/>
            </a:endParaRPr>
          </a:p>
        </p:txBody>
      </p:sp>
      <p:sp>
        <p:nvSpPr>
          <p:cNvPr id="708" name="Shape 708"/>
          <p:cNvSpPr/>
          <p:nvPr/>
        </p:nvSpPr>
        <p:spPr>
          <a:xfrm>
            <a:off x="3250161" y="4413857"/>
            <a:ext cx="2742267" cy="767985"/>
          </a:xfrm>
          <a:prstGeom prst="rect">
            <a:avLst/>
          </a:prstGeom>
          <a:ln w="12700">
            <a:miter lim="400000"/>
          </a:ln>
          <a:extLst>
            <a:ext uri="{C572A759-6A51-4108-AA02-DFA0A04FC94B}">
              <ma14:wrappingTextBoxFlag xmlns:ma14="http://schemas.microsoft.com/office/mac/drawingml/2011/main" xmlns="" val="1"/>
            </a:ext>
          </a:extLst>
        </p:spPr>
        <p:txBody>
          <a:bodyPr wrap="square" lIns="44999" tIns="44999" rIns="44999" bIns="44999">
            <a:spAutoFit/>
          </a:bodyPr>
          <a:lstStyle/>
          <a:p>
            <a:pPr algn="ctr">
              <a:defRPr sz="2200" b="1">
                <a:latin typeface="Arial"/>
                <a:ea typeface="Arial"/>
                <a:cs typeface="Arial"/>
                <a:sym typeface="Arial"/>
              </a:defRPr>
            </a:pPr>
            <a:r>
              <a:rPr lang="sv-SE" dirty="0">
                <a:latin typeface="Candara" panose="020E0502030303020204" pitchFamily="34" charset="0"/>
              </a:rPr>
              <a:t>ARBETA TILLSAMMANS</a:t>
            </a:r>
            <a:endParaRPr sz="2800" dirty="0">
              <a:latin typeface="Candara" panose="020E0502030303020204" pitchFamily="34" charset="0"/>
            </a:endParaRPr>
          </a:p>
        </p:txBody>
      </p:sp>
      <p:sp>
        <p:nvSpPr>
          <p:cNvPr id="709" name="Shape 709"/>
          <p:cNvSpPr/>
          <p:nvPr/>
        </p:nvSpPr>
        <p:spPr>
          <a:xfrm>
            <a:off x="1035005" y="2592126"/>
            <a:ext cx="1506880"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UNDVIKA </a:t>
            </a:r>
          </a:p>
          <a:p>
            <a:pPr algn="ctr">
              <a:defRPr sz="2200" b="1">
                <a:latin typeface="Arial"/>
                <a:ea typeface="Arial"/>
                <a:cs typeface="Arial"/>
                <a:sym typeface="Arial"/>
              </a:defRPr>
            </a:pPr>
            <a:r>
              <a:rPr lang="sv-SE" dirty="0">
                <a:latin typeface="Candara" panose="020E0502030303020204" pitchFamily="34" charset="0"/>
              </a:rPr>
              <a:t>STYRNING</a:t>
            </a:r>
            <a:endParaRPr sz="2800" dirty="0">
              <a:latin typeface="Candara" panose="020E0502030303020204" pitchFamily="34" charset="0"/>
            </a:endParaRPr>
          </a:p>
        </p:txBody>
      </p:sp>
      <p:sp>
        <p:nvSpPr>
          <p:cNvPr id="710" name="Shape 710"/>
          <p:cNvSpPr/>
          <p:nvPr/>
        </p:nvSpPr>
        <p:spPr>
          <a:xfrm>
            <a:off x="6746738" y="2560557"/>
            <a:ext cx="1645073"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AKTIVT</a:t>
            </a:r>
          </a:p>
          <a:p>
            <a:pPr algn="ctr">
              <a:defRPr sz="2200" b="1">
                <a:latin typeface="Arial"/>
                <a:ea typeface="Arial"/>
                <a:cs typeface="Arial"/>
                <a:sym typeface="Arial"/>
              </a:defRPr>
            </a:pPr>
            <a:r>
              <a:rPr lang="sv-SE" dirty="0">
                <a:latin typeface="Candara" panose="020E0502030303020204" pitchFamily="34" charset="0"/>
              </a:rPr>
              <a:t>LEDARSKAP</a:t>
            </a:r>
            <a:endParaRPr sz="2800" dirty="0">
              <a:latin typeface="Candara" panose="020E0502030303020204" pitchFamily="34" charset="0"/>
            </a:endParaRPr>
          </a:p>
        </p:txBody>
      </p:sp>
      <p:sp>
        <p:nvSpPr>
          <p:cNvPr id="2" name="textruta 1">
            <a:extLst>
              <a:ext uri="{FF2B5EF4-FFF2-40B4-BE49-F238E27FC236}">
                <a16:creationId xmlns:a16="http://schemas.microsoft.com/office/drawing/2014/main" id="{3A23F0AE-7B97-AD48-8706-CAC35B3D522C}"/>
              </a:ext>
            </a:extLst>
          </p:cNvPr>
          <p:cNvSpPr txBox="1"/>
          <p:nvPr/>
        </p:nvSpPr>
        <p:spPr>
          <a:xfrm>
            <a:off x="5791200" y="-135467"/>
            <a:ext cx="184731" cy="369332"/>
          </a:xfrm>
          <a:prstGeom prst="rect">
            <a:avLst/>
          </a:prstGeom>
          <a:noFill/>
        </p:spPr>
        <p:txBody>
          <a:bodyPr wrap="none" rtlCol="0">
            <a:spAutoFit/>
          </a:bodyPr>
          <a:lstStyle/>
          <a:p>
            <a:endParaRPr lang="sv-SE"/>
          </a:p>
        </p:txBody>
      </p:sp>
      <p:pic>
        <p:nvPicPr>
          <p:cNvPr id="32" name="Bildobjekt 8">
            <a:extLst>
              <a:ext uri="{FF2B5EF4-FFF2-40B4-BE49-F238E27FC236}">
                <a16:creationId xmlns:a16="http://schemas.microsoft.com/office/drawing/2014/main" id="{FB632959-7F8F-4B5E-9AC8-DAB3291EC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74" y="382797"/>
            <a:ext cx="1279343" cy="1705791"/>
          </a:xfrm>
          <a:prstGeom prst="rect">
            <a:avLst/>
          </a:prstGeom>
        </p:spPr>
      </p:pic>
      <p:pic>
        <p:nvPicPr>
          <p:cNvPr id="33" name="Bildobjekt 12">
            <a:extLst>
              <a:ext uri="{FF2B5EF4-FFF2-40B4-BE49-F238E27FC236}">
                <a16:creationId xmlns:a16="http://schemas.microsoft.com/office/drawing/2014/main" id="{FEF94D76-1561-4427-810E-4BFA6BC9A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338" y="5424552"/>
            <a:ext cx="1543423" cy="1316733"/>
          </a:xfrm>
          <a:prstGeom prst="rect">
            <a:avLst/>
          </a:prstGeom>
        </p:spPr>
      </p:pic>
      <p:pic>
        <p:nvPicPr>
          <p:cNvPr id="34" name="Bildobjekt 2">
            <a:extLst>
              <a:ext uri="{FF2B5EF4-FFF2-40B4-BE49-F238E27FC236}">
                <a16:creationId xmlns:a16="http://schemas.microsoft.com/office/drawing/2014/main" id="{A530B0E0-995D-4CDF-A833-4854C2E836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800" y="667957"/>
            <a:ext cx="1566924" cy="1565293"/>
          </a:xfrm>
          <a:prstGeom prst="rect">
            <a:avLst/>
          </a:prstGeom>
        </p:spPr>
      </p:pic>
      <p:sp>
        <p:nvSpPr>
          <p:cNvPr id="28" name="Shape 651">
            <a:extLst>
              <a:ext uri="{FF2B5EF4-FFF2-40B4-BE49-F238E27FC236}">
                <a16:creationId xmlns:a16="http://schemas.microsoft.com/office/drawing/2014/main" id="{1B7AF7F0-18E1-4C96-95E3-6648C13925CA}"/>
              </a:ext>
            </a:extLst>
          </p:cNvPr>
          <p:cNvSpPr/>
          <p:nvPr/>
        </p:nvSpPr>
        <p:spPr>
          <a:xfrm>
            <a:off x="398303" y="5181841"/>
            <a:ext cx="2780283" cy="1293361"/>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Välj ut en sak som du vill sluta/börja/fortsätta göra för att öka engagemanget i föreningen</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706" grpId="0" animBg="1"/>
      <p:bldP spid="707" grpId="0" animBg="1"/>
      <p:bldP spid="708" grpId="0" animBg="1"/>
      <p:bldP spid="709" grpId="0" animBg="1"/>
      <p:bldP spid="71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802174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34">
            <a:extLst>
              <a:ext uri="{FF2B5EF4-FFF2-40B4-BE49-F238E27FC236}">
                <a16:creationId xmlns:a16="http://schemas.microsoft.com/office/drawing/2014/main" id="{617ABD0A-70EC-42FD-BCCB-C65994122E28}"/>
              </a:ext>
            </a:extLst>
          </p:cNvPr>
          <p:cNvSpPr/>
          <p:nvPr/>
        </p:nvSpPr>
        <p:spPr>
          <a:xfrm>
            <a:off x="1114882" y="743547"/>
            <a:ext cx="6914236" cy="692496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a:defRPr sz="8800">
                <a:latin typeface="Arial"/>
                <a:ea typeface="Arial"/>
                <a:cs typeface="Arial"/>
                <a:sym typeface="Arial"/>
              </a:defRPr>
            </a:lvl1pPr>
          </a:lstStyle>
          <a:p>
            <a:pPr algn="l"/>
            <a:r>
              <a:rPr lang="sv-SE" sz="3200" b="1" dirty="0">
                <a:latin typeface="Candara" panose="020E0502030303020204" pitchFamily="34" charset="0"/>
              </a:rPr>
              <a:t>Tips till dig som vill veta mer</a:t>
            </a:r>
          </a:p>
          <a:p>
            <a:pPr algn="l"/>
            <a:endParaRPr lang="sv-SE" sz="1600" b="1" dirty="0">
              <a:latin typeface="Candara" panose="020E0502030303020204" pitchFamily="34" charset="0"/>
            </a:endParaRPr>
          </a:p>
          <a:p>
            <a:pPr algn="l"/>
            <a:r>
              <a:rPr lang="sv-SE" sz="1600" b="1" dirty="0">
                <a:latin typeface="Candara" panose="020E0502030303020204" pitchFamily="34" charset="0"/>
              </a:rPr>
              <a:t>Min bok Motivera ideella:</a:t>
            </a:r>
          </a:p>
          <a:p>
            <a:pPr algn="l"/>
            <a:r>
              <a:rPr lang="sv-SE" sz="1600" dirty="0">
                <a:latin typeface="Candara" panose="020E0502030303020204" pitchFamily="34" charset="0"/>
                <a:hlinkClick r:id="rId2"/>
              </a:rPr>
              <a:t>https://idealistas.se/bocker/motivera-ideella/</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populärvetenskaplig text:</a:t>
            </a:r>
          </a:p>
          <a:p>
            <a:pPr algn="l"/>
            <a:r>
              <a:rPr lang="sv-SE" sz="1600" dirty="0">
                <a:latin typeface="Candara" panose="020E0502030303020204" pitchFamily="34" charset="0"/>
                <a:hlinkClick r:id="rId3"/>
              </a:rPr>
              <a:t>https://www.idrottsforskning.se/sa-starker-din-forening-det-ideella-engagemanget/</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annan till populärvetenskaplig text:</a:t>
            </a:r>
          </a:p>
          <a:p>
            <a:pPr algn="l"/>
            <a:r>
              <a:rPr lang="sv-SE" sz="1600" dirty="0">
                <a:latin typeface="Candara" panose="020E0502030303020204" pitchFamily="34" charset="0"/>
                <a:hlinkClick r:id="rId4"/>
              </a:rPr>
              <a:t>https://idealistas.se/kurage/2018/06/25/hur-en-far-fler-att-vilja-vara-med/</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Ett </a:t>
            </a:r>
            <a:r>
              <a:rPr lang="sv-SE" sz="1600" b="1" dirty="0" err="1">
                <a:latin typeface="Candara" panose="020E0502030303020204" pitchFamily="34" charset="0"/>
              </a:rPr>
              <a:t>podd</a:t>
            </a:r>
            <a:r>
              <a:rPr lang="sv-SE" sz="1600" b="1" dirty="0">
                <a:latin typeface="Candara" panose="020E0502030303020204" pitchFamily="34" charset="0"/>
              </a:rPr>
              <a:t>-avsnitt:</a:t>
            </a:r>
          </a:p>
          <a:p>
            <a:pPr algn="l"/>
            <a:r>
              <a:rPr lang="sv-SE" sz="1600" dirty="0">
                <a:latin typeface="Candara" panose="020E0502030303020204" pitchFamily="34" charset="0"/>
                <a:hlinkClick r:id="rId5"/>
              </a:rPr>
              <a:t>https://soundcloud.com/harpagarforeningsidrott/avsnitt-116-alla-kan-bli-en-eldsjal-aron-schoug</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föreläsning: </a:t>
            </a:r>
          </a:p>
          <a:p>
            <a:pPr algn="l"/>
            <a:r>
              <a:rPr lang="sv-SE" sz="1600" dirty="0">
                <a:latin typeface="Candara" panose="020E0502030303020204" pitchFamily="34" charset="0"/>
                <a:hlinkClick r:id="rId6"/>
              </a:rPr>
              <a:t>https://www.youtube.com/watch?v=9ogbzYVaDKE&amp;t=432</a:t>
            </a:r>
            <a:endParaRPr lang="sv-SE" sz="1600" dirty="0">
              <a:latin typeface="Candara" panose="020E0502030303020204" pitchFamily="34" charset="0"/>
            </a:endParaRPr>
          </a:p>
          <a:p>
            <a:pPr algn="l"/>
            <a:endParaRPr lang="sv-SE" sz="1600" b="1" dirty="0">
              <a:latin typeface="Candara" panose="020E0502030303020204" pitchFamily="34" charset="0"/>
            </a:endParaRPr>
          </a:p>
          <a:p>
            <a:pPr algn="l"/>
            <a:r>
              <a:rPr lang="sv-SE" sz="1600" b="1" dirty="0">
                <a:latin typeface="Candara" panose="020E0502030303020204" pitchFamily="34" charset="0"/>
              </a:rPr>
              <a:t>Ett verktyg som föreningar kan använda i sitt utvecklingsarbete</a:t>
            </a:r>
          </a:p>
          <a:p>
            <a:pPr algn="l"/>
            <a:r>
              <a:rPr lang="sv-SE" sz="1600" dirty="0">
                <a:latin typeface="Candara" panose="020E0502030303020204" pitchFamily="34" charset="0"/>
                <a:hlinkClick r:id="rId7"/>
              </a:rPr>
              <a:t>https://www.naturskyddsforeningen.se/inspiration-tips-och-verktyg/engagera-fler-vart-verktyg-for-ideella/</a:t>
            </a:r>
            <a:endParaRPr lang="sv-SE" sz="1600" dirty="0">
              <a:latin typeface="Candara" panose="020E0502030303020204" pitchFamily="34" charset="0"/>
            </a:endParaRPr>
          </a:p>
          <a:p>
            <a:pPr algn="l"/>
            <a:endParaRPr lang="sv-SE" sz="1600" dirty="0"/>
          </a:p>
          <a:p>
            <a:pPr algn="l"/>
            <a:endParaRPr lang="sv-SE" sz="1600" dirty="0"/>
          </a:p>
          <a:p>
            <a:endParaRPr lang="sv-SE" sz="1600" b="1" dirty="0">
              <a:latin typeface="Candara" panose="020E0502030303020204" pitchFamily="34" charset="0"/>
            </a:endParaRPr>
          </a:p>
          <a:p>
            <a:endParaRPr lang="sv-SE" sz="2800" b="1" dirty="0">
              <a:latin typeface="Candara" panose="020E0502030303020204" pitchFamily="34" charset="0"/>
            </a:endParaRPr>
          </a:p>
        </p:txBody>
      </p:sp>
    </p:spTree>
    <p:extLst>
      <p:ext uri="{BB962C8B-B14F-4D97-AF65-F5344CB8AC3E}">
        <p14:creationId xmlns:p14="http://schemas.microsoft.com/office/powerpoint/2010/main" val="3717469555"/>
      </p:ext>
    </p:extLst>
  </p:cSld>
  <p:clrMapOvr>
    <a:masterClrMapping/>
  </p:clrMapOvr>
  <p:transition spd="med"/>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88479</TotalTime>
  <Words>938</Words>
  <Application>Microsoft Office PowerPoint</Application>
  <PresentationFormat>Bildspel på skärmen (4:3)</PresentationFormat>
  <Paragraphs>97</Paragraphs>
  <Slides>10</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Candara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Aron Schoug Öhman</dc:creator>
  <cp:lastModifiedBy>Aron Schoug Öhman</cp:lastModifiedBy>
  <cp:revision>274</cp:revision>
  <dcterms:modified xsi:type="dcterms:W3CDTF">2023-10-25T11:34:31Z</dcterms:modified>
</cp:coreProperties>
</file>