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4" r:id="rId4"/>
  </p:sldMasterIdLst>
  <p:notesMasterIdLst>
    <p:notesMasterId r:id="rId19"/>
  </p:notesMasterIdLst>
  <p:sldIdLst>
    <p:sldId id="293" r:id="rId5"/>
    <p:sldId id="365" r:id="rId6"/>
    <p:sldId id="338" r:id="rId7"/>
    <p:sldId id="345" r:id="rId8"/>
    <p:sldId id="350" r:id="rId9"/>
    <p:sldId id="342" r:id="rId10"/>
    <p:sldId id="363" r:id="rId11"/>
    <p:sldId id="322" r:id="rId12"/>
    <p:sldId id="346" r:id="rId13"/>
    <p:sldId id="364" r:id="rId14"/>
    <p:sldId id="366" r:id="rId15"/>
    <p:sldId id="367" r:id="rId16"/>
    <p:sldId id="349" r:id="rId17"/>
    <p:sldId id="361" r:id="rId18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lva Kronblad" initials="YK" lastIdx="19" clrIdx="0">
    <p:extLst>
      <p:ext uri="{19B8F6BF-5375-455C-9EA6-DF929625EA0E}">
        <p15:presenceInfo xmlns:p15="http://schemas.microsoft.com/office/powerpoint/2012/main" userId="Ylva Kronbla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0900"/>
    <a:srgbClr val="7F1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2" autoAdjust="0"/>
    <p:restoredTop sz="94660"/>
  </p:normalViewPr>
  <p:slideViewPr>
    <p:cSldViewPr>
      <p:cViewPr varScale="1">
        <p:scale>
          <a:sx n="77" d="100"/>
          <a:sy n="77" d="100"/>
        </p:scale>
        <p:origin x="1555" y="67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3FC220-E141-4B1E-9AC3-13D057AC13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F31282B-3313-4C0C-B131-748B3BFE19CD}">
      <dgm:prSet/>
      <dgm:spPr/>
      <dgm:t>
        <a:bodyPr/>
        <a:lstStyle/>
        <a:p>
          <a:r>
            <a:rPr lang="en-US" dirty="0"/>
            <a:t>Kultur och </a:t>
          </a:r>
          <a:r>
            <a:rPr lang="en-US" dirty="0" err="1"/>
            <a:t>fritidschef</a:t>
          </a:r>
          <a:r>
            <a:rPr lang="en-US" dirty="0"/>
            <a:t>  Sara Eckerström</a:t>
          </a:r>
        </a:p>
      </dgm:t>
    </dgm:pt>
    <dgm:pt modelId="{D8686C0D-3B2D-472F-82D7-EE272546190F}" type="parTrans" cxnId="{E104EB51-6599-45CB-8DD6-AEA322F67AA7}">
      <dgm:prSet/>
      <dgm:spPr/>
      <dgm:t>
        <a:bodyPr/>
        <a:lstStyle/>
        <a:p>
          <a:endParaRPr lang="en-US"/>
        </a:p>
      </dgm:t>
    </dgm:pt>
    <dgm:pt modelId="{9CA974E8-C7BA-4BF2-8B12-BBC4DDB08C1D}" type="sibTrans" cxnId="{E104EB51-6599-45CB-8DD6-AEA322F67AA7}">
      <dgm:prSet/>
      <dgm:spPr/>
      <dgm:t>
        <a:bodyPr/>
        <a:lstStyle/>
        <a:p>
          <a:endParaRPr lang="en-US"/>
        </a:p>
      </dgm:t>
    </dgm:pt>
    <dgm:pt modelId="{9C621292-1BE0-4129-BF03-7BF23197E874}">
      <dgm:prSet/>
      <dgm:spPr/>
      <dgm:t>
        <a:bodyPr/>
        <a:lstStyle/>
        <a:p>
          <a:r>
            <a:rPr lang="en-US"/>
            <a:t>Fritidsutvecklare Ylva Kronblad</a:t>
          </a:r>
        </a:p>
      </dgm:t>
    </dgm:pt>
    <dgm:pt modelId="{5C63C2B8-3559-49AF-A124-7B77376E544C}" type="parTrans" cxnId="{07BA9159-4C1B-40BB-BD4E-24EBEDAB451E}">
      <dgm:prSet/>
      <dgm:spPr/>
      <dgm:t>
        <a:bodyPr/>
        <a:lstStyle/>
        <a:p>
          <a:endParaRPr lang="en-US"/>
        </a:p>
      </dgm:t>
    </dgm:pt>
    <dgm:pt modelId="{41D93176-BCD8-419C-8552-C66F9F2B0E1A}" type="sibTrans" cxnId="{07BA9159-4C1B-40BB-BD4E-24EBEDAB451E}">
      <dgm:prSet/>
      <dgm:spPr/>
      <dgm:t>
        <a:bodyPr/>
        <a:lstStyle/>
        <a:p>
          <a:endParaRPr lang="en-US"/>
        </a:p>
      </dgm:t>
    </dgm:pt>
    <dgm:pt modelId="{43BA7D3A-B724-4E4B-8728-4DFCB3E7970B}">
      <dgm:prSet/>
      <dgm:spPr/>
      <dgm:t>
        <a:bodyPr/>
        <a:lstStyle/>
        <a:p>
          <a:r>
            <a:rPr lang="en-US"/>
            <a:t>Kulturutvecklare Cecilia Pedersen</a:t>
          </a:r>
        </a:p>
      </dgm:t>
    </dgm:pt>
    <dgm:pt modelId="{EC1A858A-177E-431C-8CB2-0B4A75C86B2F}" type="parTrans" cxnId="{44EFC4BA-8F0A-452F-A904-C8A4134D26BD}">
      <dgm:prSet/>
      <dgm:spPr/>
      <dgm:t>
        <a:bodyPr/>
        <a:lstStyle/>
        <a:p>
          <a:endParaRPr lang="en-US"/>
        </a:p>
      </dgm:t>
    </dgm:pt>
    <dgm:pt modelId="{1CFD808A-023B-4D73-B116-7304C2B80686}" type="sibTrans" cxnId="{44EFC4BA-8F0A-452F-A904-C8A4134D26BD}">
      <dgm:prSet/>
      <dgm:spPr/>
      <dgm:t>
        <a:bodyPr/>
        <a:lstStyle/>
        <a:p>
          <a:endParaRPr lang="en-US"/>
        </a:p>
      </dgm:t>
    </dgm:pt>
    <dgm:pt modelId="{AE55C3E5-8E9F-4437-8CE6-8F8DAD000EDC}">
      <dgm:prSet/>
      <dgm:spPr/>
      <dgm:t>
        <a:bodyPr/>
        <a:lstStyle/>
        <a:p>
          <a:r>
            <a:rPr lang="en-US"/>
            <a:t>Kulturadministratör Afsaneh Larsson</a:t>
          </a:r>
        </a:p>
      </dgm:t>
    </dgm:pt>
    <dgm:pt modelId="{0604AB86-A42E-4618-8ABC-7BE7331F5A43}" type="parTrans" cxnId="{675743E3-6E0E-48AA-8AE7-C93C078D280D}">
      <dgm:prSet/>
      <dgm:spPr/>
      <dgm:t>
        <a:bodyPr/>
        <a:lstStyle/>
        <a:p>
          <a:endParaRPr lang="en-US"/>
        </a:p>
      </dgm:t>
    </dgm:pt>
    <dgm:pt modelId="{4B298CC9-23A8-44EE-B178-2FB10941B703}" type="sibTrans" cxnId="{675743E3-6E0E-48AA-8AE7-C93C078D280D}">
      <dgm:prSet/>
      <dgm:spPr/>
      <dgm:t>
        <a:bodyPr/>
        <a:lstStyle/>
        <a:p>
          <a:endParaRPr lang="en-US"/>
        </a:p>
      </dgm:t>
    </dgm:pt>
    <dgm:pt modelId="{2513D1D5-F74E-426D-8334-3D08B7397807}">
      <dgm:prSet/>
      <dgm:spPr/>
      <dgm:t>
        <a:bodyPr/>
        <a:lstStyle/>
        <a:p>
          <a:r>
            <a:rPr lang="en-US"/>
            <a:t>Extra administratör Sandra Hellsing</a:t>
          </a:r>
        </a:p>
      </dgm:t>
    </dgm:pt>
    <dgm:pt modelId="{7D21B40A-44E3-4523-96E2-7E70DD19B285}" type="parTrans" cxnId="{571DC4D8-C143-42C5-8EEB-78427F21DA85}">
      <dgm:prSet/>
      <dgm:spPr/>
      <dgm:t>
        <a:bodyPr/>
        <a:lstStyle/>
        <a:p>
          <a:endParaRPr lang="en-US"/>
        </a:p>
      </dgm:t>
    </dgm:pt>
    <dgm:pt modelId="{9BF2C089-E232-4887-B42B-516F6F57DCC1}" type="sibTrans" cxnId="{571DC4D8-C143-42C5-8EEB-78427F21DA85}">
      <dgm:prSet/>
      <dgm:spPr/>
      <dgm:t>
        <a:bodyPr/>
        <a:lstStyle/>
        <a:p>
          <a:endParaRPr lang="en-US"/>
        </a:p>
      </dgm:t>
    </dgm:pt>
    <dgm:pt modelId="{23CB0B01-82B6-4EF5-8137-2B6A4B7A2FC5}" type="pres">
      <dgm:prSet presAssocID="{713FC220-E141-4B1E-9AC3-13D057AC13BB}" presName="linear" presStyleCnt="0">
        <dgm:presLayoutVars>
          <dgm:animLvl val="lvl"/>
          <dgm:resizeHandles val="exact"/>
        </dgm:presLayoutVars>
      </dgm:prSet>
      <dgm:spPr/>
    </dgm:pt>
    <dgm:pt modelId="{16524EA4-F22D-4F5F-AA78-C4020020FDBE}" type="pres">
      <dgm:prSet presAssocID="{0F31282B-3313-4C0C-B131-748B3BFE19C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AA95909-81A8-4B34-A6F0-25AE42CD1EF5}" type="pres">
      <dgm:prSet presAssocID="{9CA974E8-C7BA-4BF2-8B12-BBC4DDB08C1D}" presName="spacer" presStyleCnt="0"/>
      <dgm:spPr/>
    </dgm:pt>
    <dgm:pt modelId="{80A2AF9B-990B-4314-8E1A-90BCEB9FC668}" type="pres">
      <dgm:prSet presAssocID="{9C621292-1BE0-4129-BF03-7BF23197E87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202C1C3-2C66-41AB-AC09-99C5E85A88F0}" type="pres">
      <dgm:prSet presAssocID="{41D93176-BCD8-419C-8552-C66F9F2B0E1A}" presName="spacer" presStyleCnt="0"/>
      <dgm:spPr/>
    </dgm:pt>
    <dgm:pt modelId="{58F89D7B-B587-42D0-A6E7-8962618CC681}" type="pres">
      <dgm:prSet presAssocID="{43BA7D3A-B724-4E4B-8728-4DFCB3E7970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2FFD78B-8315-4247-A28A-23D997B20DC4}" type="pres">
      <dgm:prSet presAssocID="{1CFD808A-023B-4D73-B116-7304C2B80686}" presName="spacer" presStyleCnt="0"/>
      <dgm:spPr/>
    </dgm:pt>
    <dgm:pt modelId="{CC6EE378-4F1B-4F84-A995-72686C4C2FA4}" type="pres">
      <dgm:prSet presAssocID="{AE55C3E5-8E9F-4437-8CE6-8F8DAD000ED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F1B1929-D37E-4B0F-9ACB-DE2BEED8B809}" type="pres">
      <dgm:prSet presAssocID="{4B298CC9-23A8-44EE-B178-2FB10941B703}" presName="spacer" presStyleCnt="0"/>
      <dgm:spPr/>
    </dgm:pt>
    <dgm:pt modelId="{74BA4A0C-FEB3-4DFC-8BB1-6F9640C5E85F}" type="pres">
      <dgm:prSet presAssocID="{2513D1D5-F74E-426D-8334-3D08B739780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4546B2E-ECF0-4E10-9DE4-A9D268D25879}" type="presOf" srcId="{9C621292-1BE0-4129-BF03-7BF23197E874}" destId="{80A2AF9B-990B-4314-8E1A-90BCEB9FC668}" srcOrd="0" destOrd="0" presId="urn:microsoft.com/office/officeart/2005/8/layout/vList2"/>
    <dgm:cxn modelId="{886B573B-6D7A-446C-8913-3579DBD57860}" type="presOf" srcId="{713FC220-E141-4B1E-9AC3-13D057AC13BB}" destId="{23CB0B01-82B6-4EF5-8137-2B6A4B7A2FC5}" srcOrd="0" destOrd="0" presId="urn:microsoft.com/office/officeart/2005/8/layout/vList2"/>
    <dgm:cxn modelId="{044FE762-9C7C-4009-AD22-26AA4DE10844}" type="presOf" srcId="{43BA7D3A-B724-4E4B-8728-4DFCB3E7970B}" destId="{58F89D7B-B587-42D0-A6E7-8962618CC681}" srcOrd="0" destOrd="0" presId="urn:microsoft.com/office/officeart/2005/8/layout/vList2"/>
    <dgm:cxn modelId="{7211266F-FE06-4C6E-BDCF-B6BFA5A3D62B}" type="presOf" srcId="{2513D1D5-F74E-426D-8334-3D08B7397807}" destId="{74BA4A0C-FEB3-4DFC-8BB1-6F9640C5E85F}" srcOrd="0" destOrd="0" presId="urn:microsoft.com/office/officeart/2005/8/layout/vList2"/>
    <dgm:cxn modelId="{E104EB51-6599-45CB-8DD6-AEA322F67AA7}" srcId="{713FC220-E141-4B1E-9AC3-13D057AC13BB}" destId="{0F31282B-3313-4C0C-B131-748B3BFE19CD}" srcOrd="0" destOrd="0" parTransId="{D8686C0D-3B2D-472F-82D7-EE272546190F}" sibTransId="{9CA974E8-C7BA-4BF2-8B12-BBC4DDB08C1D}"/>
    <dgm:cxn modelId="{07BA9159-4C1B-40BB-BD4E-24EBEDAB451E}" srcId="{713FC220-E141-4B1E-9AC3-13D057AC13BB}" destId="{9C621292-1BE0-4129-BF03-7BF23197E874}" srcOrd="1" destOrd="0" parTransId="{5C63C2B8-3559-49AF-A124-7B77376E544C}" sibTransId="{41D93176-BCD8-419C-8552-C66F9F2B0E1A}"/>
    <dgm:cxn modelId="{44EFC4BA-8F0A-452F-A904-C8A4134D26BD}" srcId="{713FC220-E141-4B1E-9AC3-13D057AC13BB}" destId="{43BA7D3A-B724-4E4B-8728-4DFCB3E7970B}" srcOrd="2" destOrd="0" parTransId="{EC1A858A-177E-431C-8CB2-0B4A75C86B2F}" sibTransId="{1CFD808A-023B-4D73-B116-7304C2B80686}"/>
    <dgm:cxn modelId="{571DC4D8-C143-42C5-8EEB-78427F21DA85}" srcId="{713FC220-E141-4B1E-9AC3-13D057AC13BB}" destId="{2513D1D5-F74E-426D-8334-3D08B7397807}" srcOrd="4" destOrd="0" parTransId="{7D21B40A-44E3-4523-96E2-7E70DD19B285}" sibTransId="{9BF2C089-E232-4887-B42B-516F6F57DCC1}"/>
    <dgm:cxn modelId="{813F92E1-43F9-48C2-91A2-D9B3F3994B88}" type="presOf" srcId="{AE55C3E5-8E9F-4437-8CE6-8F8DAD000EDC}" destId="{CC6EE378-4F1B-4F84-A995-72686C4C2FA4}" srcOrd="0" destOrd="0" presId="urn:microsoft.com/office/officeart/2005/8/layout/vList2"/>
    <dgm:cxn modelId="{675743E3-6E0E-48AA-8AE7-C93C078D280D}" srcId="{713FC220-E141-4B1E-9AC3-13D057AC13BB}" destId="{AE55C3E5-8E9F-4437-8CE6-8F8DAD000EDC}" srcOrd="3" destOrd="0" parTransId="{0604AB86-A42E-4618-8ABC-7BE7331F5A43}" sibTransId="{4B298CC9-23A8-44EE-B178-2FB10941B703}"/>
    <dgm:cxn modelId="{C825BEFB-CE24-491D-85F5-CD96E3950230}" type="presOf" srcId="{0F31282B-3313-4C0C-B131-748B3BFE19CD}" destId="{16524EA4-F22D-4F5F-AA78-C4020020FDBE}" srcOrd="0" destOrd="0" presId="urn:microsoft.com/office/officeart/2005/8/layout/vList2"/>
    <dgm:cxn modelId="{BC15541B-9AE5-48AA-BEFA-85B2C5C1ACF2}" type="presParOf" srcId="{23CB0B01-82B6-4EF5-8137-2B6A4B7A2FC5}" destId="{16524EA4-F22D-4F5F-AA78-C4020020FDBE}" srcOrd="0" destOrd="0" presId="urn:microsoft.com/office/officeart/2005/8/layout/vList2"/>
    <dgm:cxn modelId="{2FE6AEE5-961F-4D49-9C5E-FBE9BC421F95}" type="presParOf" srcId="{23CB0B01-82B6-4EF5-8137-2B6A4B7A2FC5}" destId="{5AA95909-81A8-4B34-A6F0-25AE42CD1EF5}" srcOrd="1" destOrd="0" presId="urn:microsoft.com/office/officeart/2005/8/layout/vList2"/>
    <dgm:cxn modelId="{1303267A-8BF8-4003-A1AC-57276A25AC66}" type="presParOf" srcId="{23CB0B01-82B6-4EF5-8137-2B6A4B7A2FC5}" destId="{80A2AF9B-990B-4314-8E1A-90BCEB9FC668}" srcOrd="2" destOrd="0" presId="urn:microsoft.com/office/officeart/2005/8/layout/vList2"/>
    <dgm:cxn modelId="{38591CD6-13FE-4F9E-AA41-BDBA124624E6}" type="presParOf" srcId="{23CB0B01-82B6-4EF5-8137-2B6A4B7A2FC5}" destId="{C202C1C3-2C66-41AB-AC09-99C5E85A88F0}" srcOrd="3" destOrd="0" presId="urn:microsoft.com/office/officeart/2005/8/layout/vList2"/>
    <dgm:cxn modelId="{B975374E-27FC-4B9E-8BD2-3BF7DB7DD3AF}" type="presParOf" srcId="{23CB0B01-82B6-4EF5-8137-2B6A4B7A2FC5}" destId="{58F89D7B-B587-42D0-A6E7-8962618CC681}" srcOrd="4" destOrd="0" presId="urn:microsoft.com/office/officeart/2005/8/layout/vList2"/>
    <dgm:cxn modelId="{E5A36433-1F8D-45FD-8102-A23A436852F9}" type="presParOf" srcId="{23CB0B01-82B6-4EF5-8137-2B6A4B7A2FC5}" destId="{42FFD78B-8315-4247-A28A-23D997B20DC4}" srcOrd="5" destOrd="0" presId="urn:microsoft.com/office/officeart/2005/8/layout/vList2"/>
    <dgm:cxn modelId="{C546B6AA-A121-416D-A798-DEE0BF98664D}" type="presParOf" srcId="{23CB0B01-82B6-4EF5-8137-2B6A4B7A2FC5}" destId="{CC6EE378-4F1B-4F84-A995-72686C4C2FA4}" srcOrd="6" destOrd="0" presId="urn:microsoft.com/office/officeart/2005/8/layout/vList2"/>
    <dgm:cxn modelId="{9F650938-9BEA-4017-AC8F-889F0CE3D83F}" type="presParOf" srcId="{23CB0B01-82B6-4EF5-8137-2B6A4B7A2FC5}" destId="{2F1B1929-D37E-4B0F-9ACB-DE2BEED8B809}" srcOrd="7" destOrd="0" presId="urn:microsoft.com/office/officeart/2005/8/layout/vList2"/>
    <dgm:cxn modelId="{3B820CE6-2FF8-49DC-B705-B2187E07829E}" type="presParOf" srcId="{23CB0B01-82B6-4EF5-8137-2B6A4B7A2FC5}" destId="{74BA4A0C-FEB3-4DFC-8BB1-6F9640C5E85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24EA4-F22D-4F5F-AA78-C4020020FDBE}">
      <dsp:nvSpPr>
        <dsp:cNvPr id="0" name=""/>
        <dsp:cNvSpPr/>
      </dsp:nvSpPr>
      <dsp:spPr>
        <a:xfrm>
          <a:off x="0" y="6826"/>
          <a:ext cx="78867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Kultur och </a:t>
          </a:r>
          <a:r>
            <a:rPr lang="en-US" sz="3300" kern="1200" dirty="0" err="1"/>
            <a:t>fritidschef</a:t>
          </a:r>
          <a:r>
            <a:rPr lang="en-US" sz="3300" kern="1200" dirty="0"/>
            <a:t>  Sara Eckerström</a:t>
          </a:r>
        </a:p>
      </dsp:txBody>
      <dsp:txXfrm>
        <a:off x="38638" y="45464"/>
        <a:ext cx="7809424" cy="714229"/>
      </dsp:txXfrm>
    </dsp:sp>
    <dsp:sp modelId="{80A2AF9B-990B-4314-8E1A-90BCEB9FC668}">
      <dsp:nvSpPr>
        <dsp:cNvPr id="0" name=""/>
        <dsp:cNvSpPr/>
      </dsp:nvSpPr>
      <dsp:spPr>
        <a:xfrm>
          <a:off x="0" y="893371"/>
          <a:ext cx="78867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Fritidsutvecklare Ylva Kronblad</a:t>
          </a:r>
        </a:p>
      </dsp:txBody>
      <dsp:txXfrm>
        <a:off x="38638" y="932009"/>
        <a:ext cx="7809424" cy="714229"/>
      </dsp:txXfrm>
    </dsp:sp>
    <dsp:sp modelId="{58F89D7B-B587-42D0-A6E7-8962618CC681}">
      <dsp:nvSpPr>
        <dsp:cNvPr id="0" name=""/>
        <dsp:cNvSpPr/>
      </dsp:nvSpPr>
      <dsp:spPr>
        <a:xfrm>
          <a:off x="0" y="1779916"/>
          <a:ext cx="78867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Kulturutvecklare Cecilia Pedersen</a:t>
          </a:r>
        </a:p>
      </dsp:txBody>
      <dsp:txXfrm>
        <a:off x="38638" y="1818554"/>
        <a:ext cx="7809424" cy="714229"/>
      </dsp:txXfrm>
    </dsp:sp>
    <dsp:sp modelId="{CC6EE378-4F1B-4F84-A995-72686C4C2FA4}">
      <dsp:nvSpPr>
        <dsp:cNvPr id="0" name=""/>
        <dsp:cNvSpPr/>
      </dsp:nvSpPr>
      <dsp:spPr>
        <a:xfrm>
          <a:off x="0" y="2666461"/>
          <a:ext cx="78867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Kulturadministratör Afsaneh Larsson</a:t>
          </a:r>
        </a:p>
      </dsp:txBody>
      <dsp:txXfrm>
        <a:off x="38638" y="2705099"/>
        <a:ext cx="7809424" cy="714229"/>
      </dsp:txXfrm>
    </dsp:sp>
    <dsp:sp modelId="{74BA4A0C-FEB3-4DFC-8BB1-6F9640C5E85F}">
      <dsp:nvSpPr>
        <dsp:cNvPr id="0" name=""/>
        <dsp:cNvSpPr/>
      </dsp:nvSpPr>
      <dsp:spPr>
        <a:xfrm>
          <a:off x="0" y="3553006"/>
          <a:ext cx="78867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Extra administratör Sandra Hellsing</a:t>
          </a:r>
        </a:p>
      </dsp:txBody>
      <dsp:txXfrm>
        <a:off x="38638" y="3591644"/>
        <a:ext cx="7809424" cy="714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FF9471DB-B463-4138-B557-DDCEE6EA1C90}" type="datetimeFigureOut">
              <a:rPr lang="sv-SE" smtClean="0"/>
              <a:pPr/>
              <a:t>2023-03-14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6513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49E8D18B-DEA0-4FA7-9201-3F2DF621C67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8579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Sara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8D18B-DEA0-4FA7-9201-3F2DF621C670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8768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Sara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D18B-DEA0-4FA7-9201-3F2DF621C670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801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Ylva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D18B-DEA0-4FA7-9201-3F2DF621C670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3806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IPA 2 min </a:t>
            </a:r>
            <a:r>
              <a:rPr lang="sv-SE" dirty="0" err="1"/>
              <a:t>indiv</a:t>
            </a:r>
            <a:r>
              <a:rPr lang="sv-SE" dirty="0"/>
              <a:t>, 2 min par, 5 min grupp,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D18B-DEA0-4FA7-9201-3F2DF621C670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4256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Sara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D18B-DEA0-4FA7-9201-3F2DF621C670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2053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Sandra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D18B-DEA0-4FA7-9201-3F2DF621C670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3712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Ylva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D18B-DEA0-4FA7-9201-3F2DF621C670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7544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Sandra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D18B-DEA0-4FA7-9201-3F2DF621C670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1682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Ylva uppmuntra till att söka, hör av er vid frågor.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D18B-DEA0-4FA7-9201-3F2DF621C670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206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Ylva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D18B-DEA0-4FA7-9201-3F2DF621C670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0995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Affe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D18B-DEA0-4FA7-9201-3F2DF621C670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6102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Affe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D18B-DEA0-4FA7-9201-3F2DF621C670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9503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18B3-D22B-4D59-A83B-5C248C5BA3E3}" type="datetime1">
              <a:rPr lang="sv-SE" smtClean="0"/>
              <a:t>2023-03-14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D:\Dropbox\FORMsoft AB\Kundarea\Osby\Logotyper\grafiskt_element_GRÖN_beskuren.emf">
            <a:extLst>
              <a:ext uri="{FF2B5EF4-FFF2-40B4-BE49-F238E27FC236}">
                <a16:creationId xmlns:a16="http://schemas.microsoft.com/office/drawing/2014/main" id="{7115B6F1-8168-462D-9E15-A1423D95FD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88800"/>
            <a:ext cx="4605556" cy="109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ropbox\FORMsoft AB\Kundarea\Osby\Logotyper\grafiskt_element_GRÖN_beskuren.emf">
            <a:extLst>
              <a:ext uri="{FF2B5EF4-FFF2-40B4-BE49-F238E27FC236}">
                <a16:creationId xmlns:a16="http://schemas.microsoft.com/office/drawing/2014/main" id="{E07A2DAE-7C28-46CD-916D-25B3CD5C20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8800"/>
            <a:ext cx="4620904" cy="108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Dropbox\FORMsoft AB\Kundarea\Osby\Logotyper\Osby_logo_cmyk_mall.JPG">
            <a:extLst>
              <a:ext uri="{FF2B5EF4-FFF2-40B4-BE49-F238E27FC236}">
                <a16:creationId xmlns:a16="http://schemas.microsoft.com/office/drawing/2014/main" id="{E229DDD3-FC41-4B7F-9D69-D3CE39DADB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1438275" cy="5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10547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5112-F79A-4A05-BC3A-AF94C424F613}" type="datetime1">
              <a:rPr lang="sv-SE" smtClean="0"/>
              <a:t>2023-03-14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sv-SE"/>
              <a:t>Sida </a:t>
            </a:r>
            <a:fld id="{442FF2AC-5952-4A76-A4C8-7FBE2B124180}" type="slidenum">
              <a:rPr lang="sv-SE" smtClean="0"/>
              <a:pPr algn="r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5045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BE60-C835-4050-8BD8-8C044B98B25C}" type="datetime1">
              <a:rPr lang="sv-SE" smtClean="0"/>
              <a:t>2023-03-14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sv-SE"/>
              <a:t>Sida </a:t>
            </a:r>
            <a:fld id="{442FF2AC-5952-4A76-A4C8-7FBE2B124180}" type="slidenum">
              <a:rPr lang="sv-SE" smtClean="0"/>
              <a:pPr algn="r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12518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DE03-65B3-4EE7-8C5B-B90973D7DB4D}" type="datetime1">
              <a:rPr lang="sv-SE" smtClean="0"/>
              <a:t>2023-03-14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Picture 2" descr="D:\Dropbox\FORMsoft AB\Kundarea\Osby\Logotyper\grafiskt_element_GRÖN_beskuren.emf">
            <a:extLst>
              <a:ext uri="{FF2B5EF4-FFF2-40B4-BE49-F238E27FC236}">
                <a16:creationId xmlns:a16="http://schemas.microsoft.com/office/drawing/2014/main" id="{77D70F94-1B4D-4E16-8535-BB1C0AE679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74400"/>
            <a:ext cx="4605556" cy="109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ropbox\FORMsoft AB\Kundarea\Osby\Logotyper\grafiskt_element_GRÖN_beskuren.emf">
            <a:extLst>
              <a:ext uri="{FF2B5EF4-FFF2-40B4-BE49-F238E27FC236}">
                <a16:creationId xmlns:a16="http://schemas.microsoft.com/office/drawing/2014/main" id="{41C5AC2D-5520-408E-864F-DDF29FE0B1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8800"/>
            <a:ext cx="4620904" cy="108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Dropbox\FORMsoft AB\Kundarea\Osby\Logotyper\Osby_logo_cmyk_mall.JPG">
            <a:extLst>
              <a:ext uri="{FF2B5EF4-FFF2-40B4-BE49-F238E27FC236}">
                <a16:creationId xmlns:a16="http://schemas.microsoft.com/office/drawing/2014/main" id="{794BE8C6-6808-4577-B4C7-320EAE71C2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189" y="387960"/>
            <a:ext cx="1438275" cy="5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69727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8AA4-4754-4BD9-BAA8-FBBC3A2E0EC4}" type="datetime1">
              <a:rPr lang="sv-SE" smtClean="0"/>
              <a:t>2023-03-14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sv-SE"/>
              <a:t>Sida </a:t>
            </a:r>
            <a:fld id="{442FF2AC-5952-4A76-A4C8-7FBE2B124180}" type="slidenum">
              <a:rPr lang="sv-SE" smtClean="0"/>
              <a:pPr algn="r"/>
              <a:t>‹#›</a:t>
            </a:fld>
            <a:endParaRPr lang="sv-SE" dirty="0"/>
          </a:p>
        </p:txBody>
      </p:sp>
      <p:pic>
        <p:nvPicPr>
          <p:cNvPr id="7" name="Picture 2" descr="D:\Dropbox\FORMsoft AB\Kundarea\Osby\Logotyper\grafiskt_element_GRÖN_beskuren.emf">
            <a:extLst>
              <a:ext uri="{FF2B5EF4-FFF2-40B4-BE49-F238E27FC236}">
                <a16:creationId xmlns:a16="http://schemas.microsoft.com/office/drawing/2014/main" id="{AA576F8D-7F03-4906-9877-021F2B0CE6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74400"/>
            <a:ext cx="4605556" cy="109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ropbox\FORMsoft AB\Kundarea\Osby\Logotyper\grafiskt_element_GRÖN_beskuren.emf">
            <a:extLst>
              <a:ext uri="{FF2B5EF4-FFF2-40B4-BE49-F238E27FC236}">
                <a16:creationId xmlns:a16="http://schemas.microsoft.com/office/drawing/2014/main" id="{D2F6410D-460B-47B0-B9C9-A92F038434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8800"/>
            <a:ext cx="4620904" cy="108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Dropbox\FORMsoft AB\Kundarea\Osby\Logotyper\Osby_logo_cmyk_mall.JPG">
            <a:extLst>
              <a:ext uri="{FF2B5EF4-FFF2-40B4-BE49-F238E27FC236}">
                <a16:creationId xmlns:a16="http://schemas.microsoft.com/office/drawing/2014/main" id="{C70D6EEE-E6C0-4262-89CC-7755CCD836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189" y="387960"/>
            <a:ext cx="1438275" cy="5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33780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DA7F-9054-4881-BD30-E851318FDB14}" type="datetime1">
              <a:rPr lang="sv-SE" smtClean="0"/>
              <a:t>2023-03-14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sv-SE"/>
              <a:t>Sida </a:t>
            </a:r>
            <a:fld id="{442FF2AC-5952-4A76-A4C8-7FBE2B124180}" type="slidenum">
              <a:rPr lang="sv-SE" smtClean="0"/>
              <a:pPr algn="r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8429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6528-2CF5-43D5-A1BA-07ED684DB4DF}" type="datetime1">
              <a:rPr lang="sv-SE" smtClean="0"/>
              <a:t>2023-03-14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sv-SE"/>
              <a:t>Sida </a:t>
            </a:r>
            <a:fld id="{442FF2AC-5952-4A76-A4C8-7FBE2B124180}" type="slidenum">
              <a:rPr lang="sv-SE" smtClean="0"/>
              <a:pPr algn="r"/>
              <a:t>‹#›</a:t>
            </a:fld>
            <a:endParaRPr lang="sv-SE" dirty="0"/>
          </a:p>
        </p:txBody>
      </p:sp>
      <p:pic>
        <p:nvPicPr>
          <p:cNvPr id="10" name="Picture 2" descr="D:\Dropbox\FORMsoft AB\Kundarea\Osby\Logotyper\grafiskt_element_GRÖN_beskuren.emf">
            <a:extLst>
              <a:ext uri="{FF2B5EF4-FFF2-40B4-BE49-F238E27FC236}">
                <a16:creationId xmlns:a16="http://schemas.microsoft.com/office/drawing/2014/main" id="{9E02B06B-4086-420E-94BF-F6C328E0DC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74400"/>
            <a:ext cx="4605556" cy="109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Dropbox\FORMsoft AB\Kundarea\Osby\Logotyper\grafiskt_element_GRÖN_beskuren.emf">
            <a:extLst>
              <a:ext uri="{FF2B5EF4-FFF2-40B4-BE49-F238E27FC236}">
                <a16:creationId xmlns:a16="http://schemas.microsoft.com/office/drawing/2014/main" id="{2796D3EA-EA58-4845-BFBD-0CCDEC2EEC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8800"/>
            <a:ext cx="4620904" cy="108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Dropbox\FORMsoft AB\Kundarea\Osby\Logotyper\Osby_logo_cmyk_mall.JPG">
            <a:extLst>
              <a:ext uri="{FF2B5EF4-FFF2-40B4-BE49-F238E27FC236}">
                <a16:creationId xmlns:a16="http://schemas.microsoft.com/office/drawing/2014/main" id="{738C29BF-34F6-44F4-8FE0-EC09925E98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189" y="387960"/>
            <a:ext cx="1438275" cy="5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50950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E356-42F8-454E-950A-6DE815C5F2C1}" type="datetime1">
              <a:rPr lang="sv-SE" smtClean="0"/>
              <a:t>2023-03-14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sv-SE"/>
              <a:t>Sida </a:t>
            </a:r>
            <a:fld id="{442FF2AC-5952-4A76-A4C8-7FBE2B124180}" type="slidenum">
              <a:rPr lang="sv-SE" smtClean="0"/>
              <a:pPr algn="r"/>
              <a:t>‹#›</a:t>
            </a:fld>
            <a:endParaRPr lang="sv-SE" dirty="0"/>
          </a:p>
        </p:txBody>
      </p:sp>
      <p:pic>
        <p:nvPicPr>
          <p:cNvPr id="6" name="Picture 2" descr="D:\Dropbox\FORMsoft AB\Kundarea\Osby\Logotyper\grafiskt_element_GRÖN_beskuren.emf">
            <a:extLst>
              <a:ext uri="{FF2B5EF4-FFF2-40B4-BE49-F238E27FC236}">
                <a16:creationId xmlns:a16="http://schemas.microsoft.com/office/drawing/2014/main" id="{51CAC2D4-EC9E-499F-9E3D-29BD10AD8F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74400"/>
            <a:ext cx="4605556" cy="109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ropbox\FORMsoft AB\Kundarea\Osby\Logotyper\grafiskt_element_GRÖN_beskuren.emf">
            <a:extLst>
              <a:ext uri="{FF2B5EF4-FFF2-40B4-BE49-F238E27FC236}">
                <a16:creationId xmlns:a16="http://schemas.microsoft.com/office/drawing/2014/main" id="{26D76942-4E30-4366-AF25-8C2BFF2FC6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8800"/>
            <a:ext cx="4620904" cy="108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ropbox\FORMsoft AB\Kundarea\Osby\Logotyper\Osby_logo_cmyk_mall.JPG">
            <a:extLst>
              <a:ext uri="{FF2B5EF4-FFF2-40B4-BE49-F238E27FC236}">
                <a16:creationId xmlns:a16="http://schemas.microsoft.com/office/drawing/2014/main" id="{52B28490-D568-4C1B-881F-7E2D081287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189" y="387960"/>
            <a:ext cx="1438275" cy="5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74759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DEBD-4A14-42F0-8A1A-4D7858661486}" type="datetime1">
              <a:rPr lang="sv-SE" smtClean="0"/>
              <a:t>2023-03-14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sv-SE"/>
              <a:t>Sida </a:t>
            </a:r>
            <a:fld id="{442FF2AC-5952-4A76-A4C8-7FBE2B124180}" type="slidenum">
              <a:rPr lang="sv-SE" smtClean="0"/>
              <a:pPr algn="r"/>
              <a:t>‹#›</a:t>
            </a:fld>
            <a:endParaRPr lang="sv-SE" dirty="0"/>
          </a:p>
        </p:txBody>
      </p:sp>
      <p:pic>
        <p:nvPicPr>
          <p:cNvPr id="5" name="Picture 2" descr="D:\Dropbox\FORMsoft AB\Kundarea\Osby\Logotyper\grafiskt_element_GRÖN_beskuren.emf">
            <a:extLst>
              <a:ext uri="{FF2B5EF4-FFF2-40B4-BE49-F238E27FC236}">
                <a16:creationId xmlns:a16="http://schemas.microsoft.com/office/drawing/2014/main" id="{D5D2154A-45F3-4B31-B55E-60CB58281E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74400"/>
            <a:ext cx="4605556" cy="109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ropbox\FORMsoft AB\Kundarea\Osby\Logotyper\grafiskt_element_GRÖN_beskuren.emf">
            <a:extLst>
              <a:ext uri="{FF2B5EF4-FFF2-40B4-BE49-F238E27FC236}">
                <a16:creationId xmlns:a16="http://schemas.microsoft.com/office/drawing/2014/main" id="{95FB0D10-1AD4-43E5-8994-DF15C56D1A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8800"/>
            <a:ext cx="4620904" cy="108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ropbox\FORMsoft AB\Kundarea\Osby\Logotyper\Osby_logo_cmyk_mall.JPG">
            <a:extLst>
              <a:ext uri="{FF2B5EF4-FFF2-40B4-BE49-F238E27FC236}">
                <a16:creationId xmlns:a16="http://schemas.microsoft.com/office/drawing/2014/main" id="{FC3DE2EC-25F6-43FA-99A1-B8E3EE22F3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189" y="387960"/>
            <a:ext cx="1438275" cy="5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99403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C199-39CF-48D2-B2B9-55C1907D2DAC}" type="datetime1">
              <a:rPr lang="sv-SE" smtClean="0"/>
              <a:t>2023-03-14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sv-SE"/>
              <a:t>Sida </a:t>
            </a:r>
            <a:fld id="{442FF2AC-5952-4A76-A4C8-7FBE2B124180}" type="slidenum">
              <a:rPr lang="sv-SE" smtClean="0"/>
              <a:pPr algn="r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6771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9035-A6AD-4629-80C3-974DC1611C1A}" type="datetime1">
              <a:rPr lang="sv-SE" smtClean="0"/>
              <a:t>2023-03-14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sv-SE"/>
              <a:t>Sida </a:t>
            </a:r>
            <a:fld id="{442FF2AC-5952-4A76-A4C8-7FBE2B124180}" type="slidenum">
              <a:rPr lang="sv-SE" smtClean="0"/>
              <a:pPr algn="r"/>
              <a:t>‹#›</a:t>
            </a:fld>
            <a:endParaRPr lang="sv-SE" dirty="0"/>
          </a:p>
        </p:txBody>
      </p:sp>
      <p:pic>
        <p:nvPicPr>
          <p:cNvPr id="8" name="Picture 2" descr="D:\Dropbox\FORMsoft AB\Kundarea\Osby\Logotyper\grafiskt_element_GRÖN_beskuren.emf">
            <a:extLst>
              <a:ext uri="{FF2B5EF4-FFF2-40B4-BE49-F238E27FC236}">
                <a16:creationId xmlns:a16="http://schemas.microsoft.com/office/drawing/2014/main" id="{DB4BBB2C-8DD0-414C-9CAA-AE8625420A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74400"/>
            <a:ext cx="4605556" cy="109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Dropbox\FORMsoft AB\Kundarea\Osby\Logotyper\grafiskt_element_GRÖN_beskuren.emf">
            <a:extLst>
              <a:ext uri="{FF2B5EF4-FFF2-40B4-BE49-F238E27FC236}">
                <a16:creationId xmlns:a16="http://schemas.microsoft.com/office/drawing/2014/main" id="{159CEF06-8A2D-41B7-8072-FFA717C5CB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8800"/>
            <a:ext cx="4620904" cy="108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Dropbox\FORMsoft AB\Kundarea\Osby\Logotyper\Osby_logo_cmyk_mall.JPG">
            <a:extLst>
              <a:ext uri="{FF2B5EF4-FFF2-40B4-BE49-F238E27FC236}">
                <a16:creationId xmlns:a16="http://schemas.microsoft.com/office/drawing/2014/main" id="{D6F2A830-6124-48E4-9B30-4157650E83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189" y="387960"/>
            <a:ext cx="1438275" cy="5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77241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FB995-D266-4717-94F4-45224EF98F50}" type="datetime1">
              <a:rPr lang="sv-SE" smtClean="0"/>
              <a:t>2023-03-14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sv-SE"/>
              <a:t>Sida </a:t>
            </a:r>
            <a:fld id="{442FF2AC-5952-4A76-A4C8-7FBE2B124180}" type="slidenum">
              <a:rPr lang="sv-SE" smtClean="0"/>
              <a:pPr algn="r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4394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ransition spd="slow">
    <p:push dir="u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frida.borgstrom@lansforsakringar.s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andra.hellsing@osby.s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by.s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by.s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sby.actorsmartbook.s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by.se/se--gora/evenemang/anmalan-till-evenemangskalendern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osbyfritid@osby.s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2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74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0033" y="318582"/>
            <a:ext cx="3417572" cy="2028511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81332" y="637523"/>
            <a:ext cx="2955840" cy="13867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br>
              <a:rPr lang="en-US" sz="1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Välkommen</a:t>
            </a:r>
            <a:r>
              <a:rPr lang="en-US" sz="3200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!</a:t>
            </a:r>
          </a:p>
        </p:txBody>
      </p:sp>
      <p:pic>
        <p:nvPicPr>
          <p:cNvPr id="39" name="Bildobjekt 38">
            <a:extLst>
              <a:ext uri="{FF2B5EF4-FFF2-40B4-BE49-F238E27FC236}">
                <a16:creationId xmlns:a16="http://schemas.microsoft.com/office/drawing/2014/main" id="{C99CB06C-F4CA-4D75-94F7-C973B7383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286" y="612249"/>
            <a:ext cx="3026588" cy="12051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AACB7A-8AE1-C383-EF92-896126D58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7555" y="509009"/>
            <a:ext cx="1534021" cy="153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objekt 17" descr="En bild som visar inomhus&#10;&#10;Automatiskt genererad beskrivning">
            <a:extLst>
              <a:ext uri="{FF2B5EF4-FFF2-40B4-BE49-F238E27FC236}">
                <a16:creationId xmlns:a16="http://schemas.microsoft.com/office/drawing/2014/main" id="{0B4D593B-1840-4C6B-AFFE-CB3E12E8AB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4" r="23649" b="3"/>
          <a:stretch/>
        </p:blipFill>
        <p:spPr>
          <a:xfrm>
            <a:off x="330204" y="2803352"/>
            <a:ext cx="3086100" cy="3565277"/>
          </a:xfrm>
          <a:prstGeom prst="rect">
            <a:avLst/>
          </a:prstGeom>
        </p:spPr>
      </p:pic>
      <p:sp>
        <p:nvSpPr>
          <p:cNvPr id="83" name="Rectangle 76">
            <a:extLst>
              <a:ext uri="{FF2B5EF4-FFF2-40B4-BE49-F238E27FC236}">
                <a16:creationId xmlns:a16="http://schemas.microsoft.com/office/drawing/2014/main" id="{0F8BFD3B-29FB-4A95-BB51-220F8A6C5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4987" y="2429124"/>
            <a:ext cx="3420938" cy="4108837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ubrik 1">
            <a:extLst>
              <a:ext uri="{FF2B5EF4-FFF2-40B4-BE49-F238E27FC236}">
                <a16:creationId xmlns:a16="http://schemas.microsoft.com/office/drawing/2014/main" id="{6788F8EE-214F-4B69-8EA7-A13EA560B41B}"/>
              </a:ext>
            </a:extLst>
          </p:cNvPr>
          <p:cNvSpPr txBox="1">
            <a:spLocks/>
          </p:cNvSpPr>
          <p:nvPr/>
        </p:nvSpPr>
        <p:spPr>
          <a:xfrm>
            <a:off x="3946619" y="2758930"/>
            <a:ext cx="2958007" cy="345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Föreningsträff</a:t>
            </a:r>
            <a:r>
              <a:rPr lang="en-US" sz="3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algn="l">
              <a:spcAft>
                <a:spcPts val="600"/>
              </a:spcAft>
            </a:pPr>
            <a:r>
              <a:rPr lang="en-US" sz="3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14 mars 2023</a:t>
            </a:r>
          </a:p>
        </p:txBody>
      </p:sp>
      <p:pic>
        <p:nvPicPr>
          <p:cNvPr id="8" name="Bildobjekt 7" descr="En bild som visar person, inomhus&#10;&#10;Automatiskt genererad beskrivning">
            <a:extLst>
              <a:ext uri="{FF2B5EF4-FFF2-40B4-BE49-F238E27FC236}">
                <a16:creationId xmlns:a16="http://schemas.microsoft.com/office/drawing/2014/main" id="{9CF66804-91C7-4302-831A-C5E5EF9F424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5" r="13139" b="3"/>
          <a:stretch/>
        </p:blipFill>
        <p:spPr>
          <a:xfrm>
            <a:off x="7367557" y="2575452"/>
            <a:ext cx="1534021" cy="1749501"/>
          </a:xfrm>
          <a:prstGeom prst="rect">
            <a:avLst/>
          </a:prstGeom>
        </p:spPr>
      </p:pic>
      <p:pic>
        <p:nvPicPr>
          <p:cNvPr id="37" name="Bildobjekt 36" descr="En bild som visar träd, person, utomhus, mark&#10;&#10;Automatiskt genererad beskrivning">
            <a:extLst>
              <a:ext uri="{FF2B5EF4-FFF2-40B4-BE49-F238E27FC236}">
                <a16:creationId xmlns:a16="http://schemas.microsoft.com/office/drawing/2014/main" id="{C69084CD-2107-4E3D-A3DF-A9AB7875460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4" r="7219" b="3"/>
          <a:stretch/>
        </p:blipFill>
        <p:spPr>
          <a:xfrm>
            <a:off x="7367556" y="4926117"/>
            <a:ext cx="1534021" cy="1355149"/>
          </a:xfrm>
          <a:prstGeom prst="rect">
            <a:avLst/>
          </a:prstGeom>
        </p:spPr>
      </p:pic>
      <p:sp>
        <p:nvSpPr>
          <p:cNvPr id="4" name="Underrubrik 2"/>
          <p:cNvSpPr txBox="1">
            <a:spLocks/>
          </p:cNvSpPr>
          <p:nvPr/>
        </p:nvSpPr>
        <p:spPr>
          <a:xfrm>
            <a:off x="3779912" y="2130425"/>
            <a:ext cx="2608118" cy="267566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228634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6" descr="En bild som visar text&#10;&#10;Automatiskt genererad beskrivning">
            <a:extLst>
              <a:ext uri="{FF2B5EF4-FFF2-40B4-BE49-F238E27FC236}">
                <a16:creationId xmlns:a16="http://schemas.microsoft.com/office/drawing/2014/main" id="{533AFEE7-1C53-EA32-3DBC-16C6C0BA46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693" y="-819472"/>
            <a:ext cx="5052445" cy="699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Välkommen till Sparbanken Skåne">
            <a:extLst>
              <a:ext uri="{FF2B5EF4-FFF2-40B4-BE49-F238E27FC236}">
                <a16:creationId xmlns:a16="http://schemas.microsoft.com/office/drawing/2014/main" id="{E6778939-35CF-4021-44BA-E0FBC65572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848FF968-F4AE-D34A-FF9B-F33076448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525072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9A46D7-6633-08DE-5374-B9AE1B64F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dirty="0"/>
              <a:t>Trygghetsvandringar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BD532D-CF7B-9FD5-AE9B-A4A85C092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latin typeface="+mj-lt"/>
              </a:rPr>
              <a:t>Samverkan Osby kommun (trygghetssamordnare och Kultur och fritid), Länsförsäkringar, ideella föreningar, polisen</a:t>
            </a:r>
          </a:p>
          <a:p>
            <a:r>
              <a:rPr lang="sv-SE" dirty="0">
                <a:latin typeface="+mj-lt"/>
              </a:rPr>
              <a:t>Anmäl er förening för att delta i vandringar</a:t>
            </a:r>
          </a:p>
          <a:p>
            <a:r>
              <a:rPr lang="sv-SE" dirty="0">
                <a:latin typeface="+mj-lt"/>
              </a:rPr>
              <a:t>Bidrag ges per vandring</a:t>
            </a:r>
          </a:p>
          <a:p>
            <a:r>
              <a:rPr lang="sv-SE" dirty="0">
                <a:latin typeface="+mj-lt"/>
              </a:rPr>
              <a:t>Fler föreningar behövs - kontakta </a:t>
            </a:r>
            <a:r>
              <a:rPr lang="sv-SE" dirty="0">
                <a:latin typeface="+mj-lt"/>
                <a:hlinkClick r:id="rId3"/>
              </a:rPr>
              <a:t>frida.borgstrom@lansforsakringar.se</a:t>
            </a:r>
            <a:endParaRPr lang="sv-SE" dirty="0">
              <a:latin typeface="+mj-lt"/>
            </a:endParaRPr>
          </a:p>
          <a:p>
            <a:r>
              <a:rPr lang="sv-SE" dirty="0">
                <a:latin typeface="+mj-lt"/>
              </a:rPr>
              <a:t>Nästa vandring 18/3 Osby och Lönsboda</a:t>
            </a:r>
          </a:p>
          <a:p>
            <a:endParaRPr lang="sv-SE" dirty="0">
              <a:latin typeface="+mj-lt"/>
            </a:endParaRPr>
          </a:p>
          <a:p>
            <a:endParaRPr lang="sv-SE" dirty="0">
              <a:latin typeface="+mj-lt"/>
            </a:endParaRPr>
          </a:p>
          <a:p>
            <a:endParaRPr lang="sv-SE" dirty="0">
              <a:latin typeface="+mj-lt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8768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F71E24-0DA8-8B5A-1BC9-70CED51792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Sparbanken Skåne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27F8521-0E10-9029-2192-ADBC7BA5D6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797319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72088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939387A-1B79-4977-AE7D-B5C619901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3648" y="1603988"/>
            <a:ext cx="2215158" cy="3979639"/>
          </a:xfrm>
        </p:spPr>
        <p:txBody>
          <a:bodyPr>
            <a:normAutofit/>
          </a:bodyPr>
          <a:lstStyle/>
          <a:p>
            <a:r>
              <a:rPr lang="sv-SE" sz="4800" dirty="0"/>
              <a:t>Övriga frågor?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70566E2-6F4B-4E2A-8DE7-59EE2393F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0" y="1949706"/>
            <a:ext cx="3426321" cy="3426321"/>
          </a:xfrm>
          <a:prstGeom prst="rect">
            <a:avLst/>
          </a:prstGeom>
        </p:spPr>
      </p:pic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3A868D49-58C9-9523-04EE-BDB733EC4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010653"/>
            <a:ext cx="7903790" cy="5166310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162601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träd, växt, lönn&#10;&#10;Automatiskt genererad beskrivning">
            <a:extLst>
              <a:ext uri="{FF2B5EF4-FFF2-40B4-BE49-F238E27FC236}">
                <a16:creationId xmlns:a16="http://schemas.microsoft.com/office/drawing/2014/main" id="{BA8AAE8C-236B-4226-8B27-2771C2F75B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" r="4305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4916930-E76E-4100-9DCF-4981566A3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93031" y="1885950"/>
            <a:ext cx="6379369" cy="3152775"/>
          </a:xfrm>
          <a:prstGeom prst="rect">
            <a:avLst/>
          </a:prstGeom>
          <a:solidFill>
            <a:schemeClr val="bg1">
              <a:alpha val="75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C501DCF-1998-4A46-BA1F-268AB09E2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2060848"/>
            <a:ext cx="6120680" cy="27016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Varmt tack för idag!</a:t>
            </a:r>
          </a:p>
        </p:txBody>
      </p:sp>
    </p:spTree>
    <p:extLst>
      <p:ext uri="{BB962C8B-B14F-4D97-AF65-F5344CB8AC3E}">
        <p14:creationId xmlns:p14="http://schemas.microsoft.com/office/powerpoint/2010/main" val="135863043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FCDA0D-6E9A-4CDC-4420-8E997D516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052736"/>
            <a:ext cx="7975798" cy="637953"/>
          </a:xfrm>
        </p:spPr>
        <p:txBody>
          <a:bodyPr>
            <a:normAutofit fontScale="90000"/>
          </a:bodyPr>
          <a:lstStyle/>
          <a:p>
            <a:r>
              <a:rPr lang="sv-SE" sz="4400" dirty="0">
                <a:latin typeface="+mj-lt"/>
              </a:rPr>
              <a:t>Vem är vem på Kultur- och fritidsadministrationen? </a:t>
            </a:r>
            <a:br>
              <a:rPr lang="sv-SE" sz="4800" dirty="0">
                <a:latin typeface="+mj-lt"/>
              </a:rPr>
            </a:br>
            <a:endParaRPr lang="sv-SE" dirty="0"/>
          </a:p>
        </p:txBody>
      </p:sp>
      <p:graphicFrame>
        <p:nvGraphicFramePr>
          <p:cNvPr id="8" name="Platshållare för innehåll 2">
            <a:extLst>
              <a:ext uri="{FF2B5EF4-FFF2-40B4-BE49-F238E27FC236}">
                <a16:creationId xmlns:a16="http://schemas.microsoft.com/office/drawing/2014/main" id="{23E47CD0-6087-8622-2DA2-EAD87D96D6F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0470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3187B6-FB06-477C-8C8C-54174BE12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692697"/>
            <a:ext cx="7886700" cy="1080120"/>
          </a:xfrm>
        </p:spPr>
        <p:txBody>
          <a:bodyPr>
            <a:normAutofit/>
          </a:bodyPr>
          <a:lstStyle/>
          <a:p>
            <a:r>
              <a:rPr lang="sv-SE" sz="4800" dirty="0"/>
              <a:t>Taggar och nycklar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A0B80F1-3670-4F60-AB74-716D6BE65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628800"/>
            <a:ext cx="7488832" cy="41044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v-SE" sz="2400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sv-SE" sz="2600" dirty="0">
                <a:latin typeface="+mj-lt"/>
              </a:rPr>
              <a:t>Telefontid 9-12.30 vardagar</a:t>
            </a:r>
            <a:br>
              <a:rPr lang="sv-SE" sz="2600" dirty="0">
                <a:latin typeface="+mj-lt"/>
              </a:rPr>
            </a:br>
            <a:r>
              <a:rPr lang="sv-SE" sz="2600" dirty="0">
                <a:latin typeface="+mj-lt"/>
              </a:rPr>
              <a:t>Kontaktperson: Sandra Hellsing </a:t>
            </a:r>
            <a:br>
              <a:rPr lang="sv-SE" sz="2600" dirty="0">
                <a:latin typeface="+mj-lt"/>
              </a:rPr>
            </a:br>
            <a:r>
              <a:rPr lang="sv-SE" sz="2600" u="sng" dirty="0">
                <a:latin typeface="+mj-lt"/>
                <a:hlinkClick r:id="rId3"/>
              </a:rPr>
              <a:t>sandra.hellsing@osby.se</a:t>
            </a:r>
            <a:r>
              <a:rPr lang="sv-SE" sz="2600" dirty="0">
                <a:latin typeface="+mj-lt"/>
              </a:rPr>
              <a:t> telefon: 0709-888671 </a:t>
            </a:r>
            <a:br>
              <a:rPr lang="sv-SE" sz="2600" dirty="0">
                <a:latin typeface="+mj-lt"/>
              </a:rPr>
            </a:br>
            <a:endParaRPr lang="sv-SE" sz="2600" dirty="0">
              <a:latin typeface="+mj-lt"/>
            </a:endParaRPr>
          </a:p>
          <a:p>
            <a:r>
              <a:rPr lang="sv-SE" sz="2600" dirty="0">
                <a:latin typeface="+mj-lt"/>
              </a:rPr>
              <a:t>Boka tid för uthämtning av nycklar/taggar</a:t>
            </a:r>
          </a:p>
          <a:p>
            <a:pPr marL="0" indent="0">
              <a:buNone/>
            </a:pPr>
            <a:endParaRPr lang="sv-SE" sz="2600" dirty="0">
              <a:latin typeface="+mj-lt"/>
            </a:endParaRPr>
          </a:p>
          <a:p>
            <a:r>
              <a:rPr lang="sv-SE" sz="2600" dirty="0">
                <a:latin typeface="+mj-lt"/>
              </a:rPr>
              <a:t>Din tagg/nyckel är personlig – lämna aldrig vidare den utan att ny kvittens skrivits!</a:t>
            </a:r>
          </a:p>
          <a:p>
            <a:pPr marL="0" indent="0">
              <a:buNone/>
            </a:pPr>
            <a:endParaRPr lang="sv-SE" sz="2600" dirty="0">
              <a:latin typeface="+mj-lt"/>
            </a:endParaRPr>
          </a:p>
          <a:p>
            <a:r>
              <a:rPr lang="sv-SE" sz="2600" dirty="0">
                <a:latin typeface="+mj-lt"/>
              </a:rPr>
              <a:t>Lämna tillbaka tagg/nyckel som inte används </a:t>
            </a:r>
          </a:p>
          <a:p>
            <a:endParaRPr lang="sv-SE" sz="2400" dirty="0"/>
          </a:p>
        </p:txBody>
      </p:sp>
      <p:pic>
        <p:nvPicPr>
          <p:cNvPr id="6" name="Bildobjekt 5" descr="En bild som visar text, vektorgrafik&#10;&#10;Automatiskt genererad beskrivning">
            <a:extLst>
              <a:ext uri="{FF2B5EF4-FFF2-40B4-BE49-F238E27FC236}">
                <a16:creationId xmlns:a16="http://schemas.microsoft.com/office/drawing/2014/main" id="{E9239CB0-D5C9-4DB0-8D85-59E9E9C9DE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52281" flipV="1">
            <a:off x="6196136" y="1840554"/>
            <a:ext cx="2339752" cy="116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20879"/>
      </p:ext>
    </p:extLst>
  </p:cSld>
  <p:clrMapOvr>
    <a:masterClrMapping/>
  </p:clrMapOvr>
  <p:transition spd="slow" advTm="1154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20F020-CB5C-4148-9273-61ACE64E8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704" y="548680"/>
            <a:ext cx="7414592" cy="1224136"/>
          </a:xfrm>
        </p:spPr>
        <p:txBody>
          <a:bodyPr>
            <a:normAutofit/>
          </a:bodyPr>
          <a:lstStyle/>
          <a:p>
            <a:r>
              <a:rPr lang="sv-SE" dirty="0"/>
              <a:t> Lokaler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05166C9-7A2C-4AA6-B8C3-0BFA2A852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2733" y="2009064"/>
            <a:ext cx="7848872" cy="3024336"/>
          </a:xfrm>
        </p:spPr>
        <p:txBody>
          <a:bodyPr>
            <a:normAutofit fontScale="2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0400" dirty="0">
                <a:latin typeface="+mj-lt"/>
              </a:rPr>
              <a:t>Boka på </a:t>
            </a:r>
            <a:r>
              <a:rPr lang="sv-SE" sz="10400" dirty="0">
                <a:latin typeface="+mj-lt"/>
                <a:hlinkClick r:id="rId3"/>
              </a:rPr>
              <a:t>www.osby.se</a:t>
            </a:r>
            <a:r>
              <a:rPr lang="sv-SE" sz="10400" dirty="0">
                <a:latin typeface="+mj-lt"/>
              </a:rPr>
              <a:t> Sökord: Lokalbokning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sz="10400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0400" dirty="0">
                <a:latin typeface="+mj-lt"/>
              </a:rPr>
              <a:t>Logga in med bank-id</a:t>
            </a:r>
          </a:p>
          <a:p>
            <a:pPr algn="l"/>
            <a:endParaRPr lang="sv-SE" sz="10400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0400" dirty="0">
                <a:latin typeface="+mj-lt"/>
              </a:rPr>
              <a:t>Frågor? Kontakta Sandra lokalfrågor, Ylva bokning!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1188A53-D2AA-4B7B-A0F5-E0D544EAD3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751477"/>
            <a:ext cx="1585292" cy="158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1758"/>
      </p:ext>
    </p:extLst>
  </p:cSld>
  <p:clrMapOvr>
    <a:masterClrMapping/>
  </p:clrMapOvr>
  <p:transition spd="slow" advTm="1263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20F020-CB5C-4148-9273-61ACE64E8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608" y="908720"/>
            <a:ext cx="7414592" cy="1296144"/>
          </a:xfrm>
        </p:spPr>
        <p:txBody>
          <a:bodyPr>
            <a:normAutofit/>
          </a:bodyPr>
          <a:lstStyle/>
          <a:p>
            <a:r>
              <a:rPr lang="sv-SE" dirty="0"/>
              <a:t>Föreningsregister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05166C9-7A2C-4AA6-B8C3-0BFA2A852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592" y="2636912"/>
            <a:ext cx="7848872" cy="3024336"/>
          </a:xfrm>
        </p:spPr>
        <p:txBody>
          <a:bodyPr>
            <a:normAutofit fontScale="2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0400" dirty="0">
                <a:latin typeface="+mj-lt"/>
              </a:rPr>
              <a:t>Kolla så uppgifter i föreningsregistret stämmer på </a:t>
            </a:r>
            <a:r>
              <a:rPr lang="sv-SE" sz="10400" dirty="0">
                <a:latin typeface="+mj-lt"/>
                <a:hlinkClick r:id="rId3"/>
              </a:rPr>
              <a:t>www.osby.se</a:t>
            </a:r>
            <a:r>
              <a:rPr lang="sv-SE" sz="10400" dirty="0">
                <a:latin typeface="+mj-lt"/>
              </a:rPr>
              <a:t>  Sökord: Föreningsregister</a:t>
            </a:r>
          </a:p>
          <a:p>
            <a:pPr algn="l"/>
            <a:endParaRPr lang="sv-SE" sz="10400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0400" dirty="0">
                <a:latin typeface="+mj-lt"/>
              </a:rPr>
              <a:t>Uppgifterna är viktiga för att info skall komma rätt!</a:t>
            </a:r>
          </a:p>
          <a:p>
            <a:pPr algn="l"/>
            <a:endParaRPr lang="sv-SE" sz="10400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0400" dirty="0">
                <a:latin typeface="+mj-lt"/>
              </a:rPr>
              <a:t>Viktigt att uppdatera era föreningsuppgifter</a:t>
            </a:r>
            <a:endParaRPr lang="sv-SE" sz="9600" dirty="0"/>
          </a:p>
          <a:p>
            <a:pPr algn="l"/>
            <a:endParaRPr lang="sv-SE" sz="9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sz="10400" dirty="0">
              <a:latin typeface="+mj-lt"/>
            </a:endParaRP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3474675"/>
      </p:ext>
    </p:extLst>
  </p:cSld>
  <p:clrMapOvr>
    <a:masterClrMapping/>
  </p:clrMapOvr>
  <p:transition spd="slow" advTm="1263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605186-3878-485E-95F5-41A840CBA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1649"/>
            <a:ext cx="7886700" cy="1138239"/>
          </a:xfrm>
        </p:spPr>
        <p:txBody>
          <a:bodyPr>
            <a:normAutofit fontScale="90000"/>
          </a:bodyPr>
          <a:lstStyle/>
          <a:p>
            <a:br>
              <a:rPr lang="sv-SE" dirty="0"/>
            </a:br>
            <a:r>
              <a:rPr lang="sv-SE" dirty="0"/>
              <a:t>Kommunala föreningsstöd</a:t>
            </a:r>
            <a:br>
              <a:rPr lang="sv-SE" dirty="0"/>
            </a:br>
            <a:r>
              <a:rPr lang="sv-SE" sz="5300" dirty="0"/>
              <a:t>Ansökningsdatum</a:t>
            </a:r>
            <a:br>
              <a:rPr lang="sv-SE" dirty="0"/>
            </a:br>
            <a:br>
              <a:rPr lang="sv-SE" sz="2200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E76BB24-F7E8-40FD-9B7E-59986CA45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2005013"/>
            <a:ext cx="7707188" cy="4351338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sv-SE" b="1" dirty="0">
                <a:latin typeface="+mj-lt"/>
              </a:rPr>
              <a:t>25 februari</a:t>
            </a:r>
          </a:p>
          <a:p>
            <a:r>
              <a:rPr lang="sv-SE" sz="1800" dirty="0">
                <a:latin typeface="+mj-lt"/>
              </a:rPr>
              <a:t>Aktivitetsstöd</a:t>
            </a:r>
            <a:endParaRPr lang="sv-SE" sz="1800" b="1" dirty="0">
              <a:latin typeface="+mj-lt"/>
            </a:endParaRPr>
          </a:p>
          <a:p>
            <a:pPr marL="0" indent="0">
              <a:buNone/>
            </a:pPr>
            <a:r>
              <a:rPr lang="sv-SE" b="1" dirty="0">
                <a:latin typeface="+mj-lt"/>
              </a:rPr>
              <a:t>25 mars</a:t>
            </a:r>
          </a:p>
          <a:p>
            <a:r>
              <a:rPr lang="sv-SE" sz="1800" dirty="0">
                <a:latin typeface="+mj-lt"/>
              </a:rPr>
              <a:t>Verksamhetsstöd</a:t>
            </a:r>
          </a:p>
          <a:p>
            <a:r>
              <a:rPr lang="sv-SE" sz="1800" dirty="0">
                <a:latin typeface="+mj-lt"/>
              </a:rPr>
              <a:t>Verksamhetsstöd - Lika möjligheter</a:t>
            </a:r>
          </a:p>
          <a:p>
            <a:r>
              <a:rPr lang="sv-SE" sz="1800" dirty="0">
                <a:latin typeface="+mj-lt"/>
              </a:rPr>
              <a:t>Drift- och hyresstöd</a:t>
            </a:r>
          </a:p>
          <a:p>
            <a:r>
              <a:rPr lang="sv-SE" sz="1800" dirty="0">
                <a:latin typeface="+mj-lt"/>
              </a:rPr>
              <a:t>Stöd till samlingslokaler </a:t>
            </a:r>
            <a:br>
              <a:rPr lang="sv-SE" sz="1800" dirty="0">
                <a:latin typeface="+mj-lt"/>
              </a:rPr>
            </a:br>
            <a:r>
              <a:rPr lang="sv-SE" sz="1800" dirty="0">
                <a:latin typeface="+mj-lt"/>
              </a:rPr>
              <a:t>(sökes ett år i förväg)</a:t>
            </a:r>
          </a:p>
          <a:p>
            <a:r>
              <a:rPr lang="sv-SE" sz="1800" dirty="0">
                <a:latin typeface="+mj-lt"/>
              </a:rPr>
              <a:t>Investeringsstöd</a:t>
            </a:r>
          </a:p>
          <a:p>
            <a:pPr marL="0" indent="0">
              <a:buNone/>
            </a:pPr>
            <a:endParaRPr lang="sv-SE" sz="2000" dirty="0">
              <a:latin typeface="+mj-lt"/>
            </a:endParaRPr>
          </a:p>
          <a:p>
            <a:pPr marL="0" indent="0">
              <a:buNone/>
            </a:pPr>
            <a:r>
              <a:rPr lang="sv-SE" b="1" dirty="0">
                <a:latin typeface="+mj-lt"/>
              </a:rPr>
              <a:t>1 Maj</a:t>
            </a:r>
          </a:p>
          <a:p>
            <a:r>
              <a:rPr lang="sv-SE" sz="1800" dirty="0">
                <a:latin typeface="+mj-lt"/>
              </a:rPr>
              <a:t>Stöd till Studieförbund</a:t>
            </a:r>
          </a:p>
          <a:p>
            <a:pPr marL="0" indent="0">
              <a:buNone/>
            </a:pPr>
            <a:r>
              <a:rPr lang="sv-SE" b="1" dirty="0">
                <a:latin typeface="+mj-lt"/>
              </a:rPr>
              <a:t>25 augusti</a:t>
            </a:r>
          </a:p>
          <a:p>
            <a:r>
              <a:rPr lang="sv-SE" sz="1800" dirty="0">
                <a:latin typeface="+mj-lt"/>
              </a:rPr>
              <a:t>Aktivitetsstöd</a:t>
            </a:r>
          </a:p>
          <a:p>
            <a:r>
              <a:rPr lang="sv-SE" sz="1800" dirty="0">
                <a:latin typeface="+mj-lt"/>
              </a:rPr>
              <a:t>Investeringsstöd</a:t>
            </a:r>
          </a:p>
          <a:p>
            <a:pPr marL="0" indent="0">
              <a:buNone/>
            </a:pPr>
            <a:r>
              <a:rPr lang="sv-SE" b="1" dirty="0">
                <a:latin typeface="+mj-lt"/>
              </a:rPr>
              <a:t>Söks året runt</a:t>
            </a:r>
          </a:p>
          <a:p>
            <a:r>
              <a:rPr lang="sv-SE" sz="1800" dirty="0">
                <a:latin typeface="+mj-lt"/>
              </a:rPr>
              <a:t>Projekt- och arrangemangsstöd</a:t>
            </a:r>
            <a:endParaRPr lang="sv-SE" b="1" dirty="0">
              <a:latin typeface="+mj-lt"/>
            </a:endParaRPr>
          </a:p>
          <a:p>
            <a:endParaRPr lang="sv-SE" sz="1400" b="1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8A8C51A9-145F-4010-BDCB-5A4E4EC1E4F3}"/>
              </a:ext>
            </a:extLst>
          </p:cNvPr>
          <p:cNvSpPr txBox="1">
            <a:spLocks/>
          </p:cNvSpPr>
          <p:nvPr/>
        </p:nvSpPr>
        <p:spPr>
          <a:xfrm>
            <a:off x="628650" y="1297421"/>
            <a:ext cx="9309770" cy="1415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200" dirty="0"/>
              <a:t>Observera att handläggning är två månader från sista ansökningsdatumet.</a:t>
            </a:r>
            <a:br>
              <a:rPr lang="sv-SE" sz="2200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5440398"/>
      </p:ext>
    </p:extLst>
  </p:cSld>
  <p:clrMapOvr>
    <a:masterClrMapping/>
  </p:clrMapOvr>
  <p:transition spd="slow" advTm="1119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F69156-5DE2-70EB-9F70-AD4DF10D1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80728"/>
            <a:ext cx="7886700" cy="709961"/>
          </a:xfrm>
        </p:spPr>
        <p:txBody>
          <a:bodyPr/>
          <a:lstStyle/>
          <a:p>
            <a:r>
              <a:rPr lang="sv-SE" dirty="0"/>
              <a:t>Mina sidor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B0DEBB8-369F-7CD0-CE7D-64A6A3BD2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76871"/>
            <a:ext cx="7886700" cy="3900091"/>
          </a:xfrm>
        </p:spPr>
        <p:txBody>
          <a:bodyPr/>
          <a:lstStyle/>
          <a:p>
            <a:r>
              <a:rPr lang="sv-SE" dirty="0">
                <a:hlinkClick r:id="rId3"/>
              </a:rPr>
              <a:t>https://osby.actorsmartbook.se/</a:t>
            </a:r>
            <a:endParaRPr lang="sv-SE" dirty="0"/>
          </a:p>
          <a:p>
            <a:r>
              <a:rPr lang="sv-SE" dirty="0"/>
              <a:t>Informationsfilmer</a:t>
            </a:r>
          </a:p>
          <a:p>
            <a:r>
              <a:rPr lang="sv-SE" dirty="0"/>
              <a:t>Uppdatera föreningsregister</a:t>
            </a:r>
          </a:p>
          <a:p>
            <a:r>
              <a:rPr lang="sv-SE" dirty="0"/>
              <a:t>Ansökan föreningsstöd</a:t>
            </a:r>
          </a:p>
          <a:p>
            <a:r>
              <a:rPr lang="sv-SE" dirty="0"/>
              <a:t>Boka lokal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0103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DE5110-2C92-4281-964A-8F01910E5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404664"/>
            <a:ext cx="6768752" cy="881477"/>
          </a:xfrm>
        </p:spPr>
        <p:txBody>
          <a:bodyPr>
            <a:normAutofit/>
          </a:bodyPr>
          <a:lstStyle/>
          <a:p>
            <a:r>
              <a:rPr lang="sv-SE" sz="4800" dirty="0"/>
              <a:t>Evenemangskalender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D9508456-05FE-422D-A6A9-A0A2A9854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916832"/>
            <a:ext cx="8579296" cy="41294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v-SE" sz="2400" dirty="0">
                <a:latin typeface="+mj-lt"/>
              </a:rPr>
              <a:t>Digital och tryckt, skickas hem till alla hushåll</a:t>
            </a:r>
          </a:p>
          <a:p>
            <a:pPr>
              <a:lnSpc>
                <a:spcPct val="150000"/>
              </a:lnSpc>
            </a:pPr>
            <a:r>
              <a:rPr lang="sv-SE" sz="2400" dirty="0">
                <a:latin typeface="+mj-lt"/>
              </a:rPr>
              <a:t>Skicka in din förenings evenemang till: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sz="2400" dirty="0">
                <a:latin typeface="+mj-lt"/>
              </a:rPr>
              <a:t>    sommarens kalender 15 april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sz="2400" dirty="0">
                <a:latin typeface="+mj-lt"/>
              </a:rPr>
              <a:t>    höstens kalender 5 juni</a:t>
            </a:r>
          </a:p>
          <a:p>
            <a:pPr>
              <a:lnSpc>
                <a:spcPct val="100000"/>
              </a:lnSpc>
            </a:pPr>
            <a:r>
              <a:rPr lang="sv-SE" sz="2400" dirty="0">
                <a:latin typeface="+mj-lt"/>
                <a:hlinkClick r:id="rId3"/>
              </a:rPr>
              <a:t>Anmälan till kalendern via kommunens hemsida </a:t>
            </a:r>
            <a:endParaRPr lang="sv-SE" sz="240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sv-SE" sz="2400" dirty="0">
                <a:latin typeface="+mj-lt"/>
              </a:rPr>
              <a:t>Digitala kalendern året om</a:t>
            </a:r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F5719C54-71EF-410D-BD6D-2E83F49AA0DB}"/>
              </a:ext>
            </a:extLst>
          </p:cNvPr>
          <p:cNvSpPr txBox="1">
            <a:spLocks/>
          </p:cNvSpPr>
          <p:nvPr/>
        </p:nvSpPr>
        <p:spPr>
          <a:xfrm>
            <a:off x="971600" y="925450"/>
            <a:ext cx="6768752" cy="1105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800" dirty="0"/>
              <a:t>= gratis marknadsföring</a:t>
            </a:r>
          </a:p>
        </p:txBody>
      </p:sp>
    </p:spTree>
    <p:extLst>
      <p:ext uri="{BB962C8B-B14F-4D97-AF65-F5344CB8AC3E}">
        <p14:creationId xmlns:p14="http://schemas.microsoft.com/office/powerpoint/2010/main" val="752647932"/>
      </p:ext>
    </p:extLst>
  </p:cSld>
  <p:clrMapOvr>
    <a:masterClrMapping/>
  </p:clrMapOvr>
  <p:transition spd="slow" advTm="1206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A3E5EB-161E-44A7-989D-2D3D62CE7F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32936"/>
            <a:ext cx="7772400" cy="1082501"/>
          </a:xfrm>
        </p:spPr>
        <p:txBody>
          <a:bodyPr/>
          <a:lstStyle/>
          <a:p>
            <a:pPr algn="l"/>
            <a:r>
              <a:rPr lang="sv-SE" dirty="0"/>
              <a:t>Lovaktiviteter?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C0C7090-D23F-4AB9-8F32-DC00766600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80928"/>
            <a:ext cx="6858000" cy="2692896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3200" dirty="0">
                <a:latin typeface="+mj-lt"/>
              </a:rPr>
              <a:t>Skicka in din förenings lovaktivitet  </a:t>
            </a:r>
            <a:r>
              <a:rPr lang="sv-SE" sz="3200" dirty="0">
                <a:latin typeface="+mj-lt"/>
                <a:hlinkClick r:id="rId3"/>
              </a:rPr>
              <a:t>osbyfritid@osby.se</a:t>
            </a:r>
            <a:endParaRPr lang="sv-SE" sz="3200" dirty="0">
              <a:latin typeface="+mj-lt"/>
            </a:endParaRPr>
          </a:p>
          <a:p>
            <a:pPr algn="l"/>
            <a:endParaRPr lang="sv-SE" sz="3200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3200" dirty="0">
                <a:latin typeface="+mj-lt"/>
              </a:rPr>
              <a:t>Marknadsförs av Kultur och fritid</a:t>
            </a:r>
          </a:p>
          <a:p>
            <a:pPr algn="l"/>
            <a:endParaRPr lang="sv-SE" sz="3200" dirty="0">
              <a:latin typeface="+mj-lt"/>
            </a:endParaRPr>
          </a:p>
        </p:txBody>
      </p:sp>
      <p:pic>
        <p:nvPicPr>
          <p:cNvPr id="1026" name="Picture 2" descr="Aktiviteter – Kilbolokalen">
            <a:extLst>
              <a:ext uri="{FF2B5EF4-FFF2-40B4-BE49-F238E27FC236}">
                <a16:creationId xmlns:a16="http://schemas.microsoft.com/office/drawing/2014/main" id="{68398E2E-2501-4E47-B59B-CAA629AC1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83707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54272"/>
      </p:ext>
    </p:extLst>
  </p:cSld>
  <p:clrMapOvr>
    <a:masterClrMapping/>
  </p:clrMapOvr>
  <p:transition spd="slow" advTm="1161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C033BF3FD1D5498710C9BD5D5BF204" ma:contentTypeVersion="11" ma:contentTypeDescription="Create a new document." ma:contentTypeScope="" ma:versionID="a18441136eab4bb62a1c87cb866a0351">
  <xsd:schema xmlns:xsd="http://www.w3.org/2001/XMLSchema" xmlns:xs="http://www.w3.org/2001/XMLSchema" xmlns:p="http://schemas.microsoft.com/office/2006/metadata/properties" xmlns:ns3="f783c244-e031-48c0-92d9-5564de2d0259" xmlns:ns4="59545132-83a6-4368-9026-77ea440b6498" targetNamespace="http://schemas.microsoft.com/office/2006/metadata/properties" ma:root="true" ma:fieldsID="fe374d8c5b0c057a36393e8ad2e58b6e" ns3:_="" ns4:_="">
    <xsd:import namespace="f783c244-e031-48c0-92d9-5564de2d0259"/>
    <xsd:import namespace="59545132-83a6-4368-9026-77ea440b64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83c244-e031-48c0-92d9-5564de2d02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45132-83a6-4368-9026-77ea440b649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613BAA-01C6-42E0-B8B0-1680754EB6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4A5235-EDAC-411E-A1DC-C83A7DA878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83c244-e031-48c0-92d9-5564de2d0259"/>
    <ds:schemaRef ds:uri="59545132-83a6-4368-9026-77ea440b64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4C746C-D5F8-411D-915D-2B2698034A0E}">
  <ds:schemaRefs>
    <ds:schemaRef ds:uri="http://purl.org/dc/elements/1.1/"/>
    <ds:schemaRef ds:uri="http://schemas.microsoft.com/office/2006/metadata/properties"/>
    <ds:schemaRef ds:uri="59545132-83a6-4368-9026-77ea440b649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783c244-e031-48c0-92d9-5564de2d025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3744</TotalTime>
  <Words>383</Words>
  <Application>Microsoft Office PowerPoint</Application>
  <PresentationFormat>Bildspel på skärmen (4:3)</PresentationFormat>
  <Paragraphs>108</Paragraphs>
  <Slides>14</Slides>
  <Notes>12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  Välkommen!</vt:lpstr>
      <vt:lpstr>Vem är vem på Kultur- och fritidsadministrationen?  </vt:lpstr>
      <vt:lpstr>Taggar och nycklar</vt:lpstr>
      <vt:lpstr> Lokaler</vt:lpstr>
      <vt:lpstr>Föreningsregister</vt:lpstr>
      <vt:lpstr> Kommunala föreningsstöd Ansökningsdatum  </vt:lpstr>
      <vt:lpstr>Mina sidor</vt:lpstr>
      <vt:lpstr>Evenemangskalender</vt:lpstr>
      <vt:lpstr>Lovaktiviteter?</vt:lpstr>
      <vt:lpstr>PowerPoint-presentation</vt:lpstr>
      <vt:lpstr>Trygghetsvandringar</vt:lpstr>
      <vt:lpstr>Sparbanken Skåne</vt:lpstr>
      <vt:lpstr>Övriga frågor?</vt:lpstr>
      <vt:lpstr>Varmt tack för idag!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VÄLKOMMEN!</dc:title>
  <dc:creator>Larsson, Afsanéh</dc:creator>
  <cp:lastModifiedBy>Kronblad, Ylva</cp:lastModifiedBy>
  <cp:revision>110</cp:revision>
  <dcterms:created xsi:type="dcterms:W3CDTF">2021-02-24T14:56:48Z</dcterms:created>
  <dcterms:modified xsi:type="dcterms:W3CDTF">2023-03-15T07:29:58Z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ed47266-8b86-4cea-90a8-23cdd2154b3f_Enabled">
    <vt:lpwstr>true</vt:lpwstr>
  </property>
  <property fmtid="{D5CDD505-2E9C-101B-9397-08002B2CF9AE}" pid="3" name="MSIP_Label_1ed47266-8b86-4cea-90a8-23cdd2154b3f_SetDate">
    <vt:lpwstr>2021-02-24T15:24:25Z</vt:lpwstr>
  </property>
  <property fmtid="{D5CDD505-2E9C-101B-9397-08002B2CF9AE}" pid="4" name="MSIP_Label_1ed47266-8b86-4cea-90a8-23cdd2154b3f_Method">
    <vt:lpwstr>Standard</vt:lpwstr>
  </property>
  <property fmtid="{D5CDD505-2E9C-101B-9397-08002B2CF9AE}" pid="5" name="MSIP_Label_1ed47266-8b86-4cea-90a8-23cdd2154b3f_Name">
    <vt:lpwstr>Public</vt:lpwstr>
  </property>
  <property fmtid="{D5CDD505-2E9C-101B-9397-08002B2CF9AE}" pid="6" name="MSIP_Label_1ed47266-8b86-4cea-90a8-23cdd2154b3f_SiteId">
    <vt:lpwstr>1c838e24-d045-4983-a73c-655b32bc8083</vt:lpwstr>
  </property>
  <property fmtid="{D5CDD505-2E9C-101B-9397-08002B2CF9AE}" pid="7" name="MSIP_Label_1ed47266-8b86-4cea-90a8-23cdd2154b3f_ActionId">
    <vt:lpwstr>eddee638-1a6b-4642-93d8-49afa8ea6453</vt:lpwstr>
  </property>
  <property fmtid="{D5CDD505-2E9C-101B-9397-08002B2CF9AE}" pid="8" name="MSIP_Label_1ed47266-8b86-4cea-90a8-23cdd2154b3f_ContentBits">
    <vt:lpwstr>0</vt:lpwstr>
  </property>
</Properties>
</file>